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5" Type="http://purl.oclc.org/ooxml/officeDocument/relationships/customProperties" Target="docProps/custom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  <p:sldMasterId id="2147483660" r:id="rId2"/>
  </p:sldMasterIdLst>
  <p:notesMasterIdLst>
    <p:notesMasterId r:id="rId49"/>
  </p:notesMasterIdLst>
  <p:sldIdLst>
    <p:sldId id="315" r:id="rId3"/>
    <p:sldId id="326" r:id="rId4"/>
    <p:sldId id="258" r:id="rId5"/>
    <p:sldId id="259" r:id="rId6"/>
    <p:sldId id="296" r:id="rId7"/>
    <p:sldId id="260" r:id="rId8"/>
    <p:sldId id="330" r:id="rId9"/>
    <p:sldId id="261" r:id="rId10"/>
    <p:sldId id="328" r:id="rId11"/>
    <p:sldId id="329" r:id="rId12"/>
    <p:sldId id="331" r:id="rId13"/>
    <p:sldId id="297" r:id="rId14"/>
    <p:sldId id="267" r:id="rId15"/>
    <p:sldId id="269" r:id="rId16"/>
    <p:sldId id="298" r:id="rId17"/>
    <p:sldId id="299" r:id="rId18"/>
    <p:sldId id="336" r:id="rId19"/>
    <p:sldId id="334" r:id="rId20"/>
    <p:sldId id="300" r:id="rId21"/>
    <p:sldId id="305" r:id="rId22"/>
    <p:sldId id="275" r:id="rId23"/>
    <p:sldId id="303" r:id="rId24"/>
    <p:sldId id="307" r:id="rId25"/>
    <p:sldId id="308" r:id="rId26"/>
    <p:sldId id="277" r:id="rId27"/>
    <p:sldId id="311" r:id="rId28"/>
    <p:sldId id="280" r:id="rId29"/>
    <p:sldId id="312" r:id="rId30"/>
    <p:sldId id="281" r:id="rId31"/>
    <p:sldId id="321" r:id="rId32"/>
    <p:sldId id="313" r:id="rId33"/>
    <p:sldId id="320" r:id="rId34"/>
    <p:sldId id="284" r:id="rId35"/>
    <p:sldId id="322" r:id="rId36"/>
    <p:sldId id="288" r:id="rId37"/>
    <p:sldId id="316" r:id="rId38"/>
    <p:sldId id="292" r:id="rId39"/>
    <p:sldId id="294" r:id="rId40"/>
    <p:sldId id="295" r:id="rId41"/>
    <p:sldId id="335" r:id="rId42"/>
    <p:sldId id="324" r:id="rId43"/>
    <p:sldId id="332" r:id="rId44"/>
    <p:sldId id="325" r:id="rId45"/>
    <p:sldId id="333" r:id="rId46"/>
    <p:sldId id="327" r:id="rId47"/>
    <p:sldId id="318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clrMru>
    <a:srgbClr val="FF3300"/>
    <a:srgbClr val="FF5050"/>
    <a:srgbClr val="000099"/>
    <a:srgbClr val="33CC33"/>
    <a:srgbClr val="996BA8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purl.oclc.org/ooxml/drawingml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%"/>
            </a:schemeClr>
          </a:solidFill>
        </a:fill>
      </a:tcStyle>
    </a:wholeTbl>
    <a:band1H>
      <a:tcStyle>
        <a:tcBdr/>
        <a:fill>
          <a:solidFill>
            <a:schemeClr val="accent1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5.618%" autoAdjust="0"/>
    <p:restoredTop sz="80.272%" autoAdjust="0"/>
  </p:normalViewPr>
  <p:slideViewPr>
    <p:cSldViewPr snapToGrid="0">
      <p:cViewPr varScale="1">
        <p:scale>
          <a:sx n="68" d="100"/>
          <a:sy n="68" d="100"/>
        </p:scale>
        <p:origin x="1882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purl.oclc.org/ooxml/officeDocument/relationships/slide" Target="slides/slide11.xml"/><Relationship Id="rId18" Type="http://purl.oclc.org/ooxml/officeDocument/relationships/slide" Target="slides/slide16.xml"/><Relationship Id="rId26" Type="http://purl.oclc.org/ooxml/officeDocument/relationships/slide" Target="slides/slide24.xml"/><Relationship Id="rId39" Type="http://purl.oclc.org/ooxml/officeDocument/relationships/slide" Target="slides/slide37.xml"/><Relationship Id="rId21" Type="http://purl.oclc.org/ooxml/officeDocument/relationships/slide" Target="slides/slide19.xml"/><Relationship Id="rId34" Type="http://purl.oclc.org/ooxml/officeDocument/relationships/slide" Target="slides/slide32.xml"/><Relationship Id="rId42" Type="http://purl.oclc.org/ooxml/officeDocument/relationships/slide" Target="slides/slide40.xml"/><Relationship Id="rId47" Type="http://purl.oclc.org/ooxml/officeDocument/relationships/slide" Target="slides/slide45.xml"/><Relationship Id="rId50" Type="http://purl.oclc.org/ooxml/officeDocument/relationships/presProps" Target="presProps.xml"/><Relationship Id="rId7" Type="http://purl.oclc.org/ooxml/officeDocument/relationships/slide" Target="slides/slide5.xml"/><Relationship Id="rId2" Type="http://purl.oclc.org/ooxml/officeDocument/relationships/slideMaster" Target="slideMasters/slideMaster2.xml"/><Relationship Id="rId16" Type="http://purl.oclc.org/ooxml/officeDocument/relationships/slide" Target="slides/slide14.xml"/><Relationship Id="rId29" Type="http://purl.oclc.org/ooxml/officeDocument/relationships/slide" Target="slides/slide27.xml"/><Relationship Id="rId11" Type="http://purl.oclc.org/ooxml/officeDocument/relationships/slide" Target="slides/slide9.xml"/><Relationship Id="rId24" Type="http://purl.oclc.org/ooxml/officeDocument/relationships/slide" Target="slides/slide22.xml"/><Relationship Id="rId32" Type="http://purl.oclc.org/ooxml/officeDocument/relationships/slide" Target="slides/slide30.xml"/><Relationship Id="rId37" Type="http://purl.oclc.org/ooxml/officeDocument/relationships/slide" Target="slides/slide35.xml"/><Relationship Id="rId40" Type="http://purl.oclc.org/ooxml/officeDocument/relationships/slide" Target="slides/slide38.xml"/><Relationship Id="rId45" Type="http://purl.oclc.org/ooxml/officeDocument/relationships/slide" Target="slides/slide43.xml"/><Relationship Id="rId53" Type="http://purl.oclc.org/ooxml/officeDocument/relationships/tableStyles" Target="tableStyles.xml"/><Relationship Id="rId5" Type="http://purl.oclc.org/ooxml/officeDocument/relationships/slide" Target="slides/slide3.xml"/><Relationship Id="rId10" Type="http://purl.oclc.org/ooxml/officeDocument/relationships/slide" Target="slides/slide8.xml"/><Relationship Id="rId19" Type="http://purl.oclc.org/ooxml/officeDocument/relationships/slide" Target="slides/slide17.xml"/><Relationship Id="rId31" Type="http://purl.oclc.org/ooxml/officeDocument/relationships/slide" Target="slides/slide29.xml"/><Relationship Id="rId44" Type="http://purl.oclc.org/ooxml/officeDocument/relationships/slide" Target="slides/slide42.xml"/><Relationship Id="rId52" Type="http://purl.oclc.org/ooxml/officeDocument/relationships/theme" Target="theme/theme1.xml"/><Relationship Id="rId4" Type="http://purl.oclc.org/ooxml/officeDocument/relationships/slide" Target="slides/slide2.xml"/><Relationship Id="rId9" Type="http://purl.oclc.org/ooxml/officeDocument/relationships/slide" Target="slides/slide7.xml"/><Relationship Id="rId14" Type="http://purl.oclc.org/ooxml/officeDocument/relationships/slide" Target="slides/slide12.xml"/><Relationship Id="rId22" Type="http://purl.oclc.org/ooxml/officeDocument/relationships/slide" Target="slides/slide20.xml"/><Relationship Id="rId27" Type="http://purl.oclc.org/ooxml/officeDocument/relationships/slide" Target="slides/slide25.xml"/><Relationship Id="rId30" Type="http://purl.oclc.org/ooxml/officeDocument/relationships/slide" Target="slides/slide28.xml"/><Relationship Id="rId35" Type="http://purl.oclc.org/ooxml/officeDocument/relationships/slide" Target="slides/slide33.xml"/><Relationship Id="rId43" Type="http://purl.oclc.org/ooxml/officeDocument/relationships/slide" Target="slides/slide41.xml"/><Relationship Id="rId48" Type="http://purl.oclc.org/ooxml/officeDocument/relationships/slide" Target="slides/slide46.xml"/><Relationship Id="rId8" Type="http://purl.oclc.org/ooxml/officeDocument/relationships/slide" Target="slides/slide6.xml"/><Relationship Id="rId51" Type="http://purl.oclc.org/ooxml/officeDocument/relationships/viewProps" Target="viewProps.xml"/><Relationship Id="rId3" Type="http://purl.oclc.org/ooxml/officeDocument/relationships/slide" Target="slides/slide1.xml"/><Relationship Id="rId12" Type="http://purl.oclc.org/ooxml/officeDocument/relationships/slide" Target="slides/slide10.xml"/><Relationship Id="rId17" Type="http://purl.oclc.org/ooxml/officeDocument/relationships/slide" Target="slides/slide15.xml"/><Relationship Id="rId25" Type="http://purl.oclc.org/ooxml/officeDocument/relationships/slide" Target="slides/slide23.xml"/><Relationship Id="rId33" Type="http://purl.oclc.org/ooxml/officeDocument/relationships/slide" Target="slides/slide31.xml"/><Relationship Id="rId38" Type="http://purl.oclc.org/ooxml/officeDocument/relationships/slide" Target="slides/slide36.xml"/><Relationship Id="rId46" Type="http://purl.oclc.org/ooxml/officeDocument/relationships/slide" Target="slides/slide44.xml"/><Relationship Id="rId20" Type="http://purl.oclc.org/ooxml/officeDocument/relationships/slide" Target="slides/slide18.xml"/><Relationship Id="rId41" Type="http://purl.oclc.org/ooxml/officeDocument/relationships/slide" Target="slides/slide39.xml"/><Relationship Id="rId1" Type="http://purl.oclc.org/ooxml/officeDocument/relationships/slideMaster" Target="slideMasters/slideMaster1.xml"/><Relationship Id="rId6" Type="http://purl.oclc.org/ooxml/officeDocument/relationships/slide" Target="slides/slide4.xml"/><Relationship Id="rId15" Type="http://purl.oclc.org/ooxml/officeDocument/relationships/slide" Target="slides/slide13.xml"/><Relationship Id="rId23" Type="http://purl.oclc.org/ooxml/officeDocument/relationships/slide" Target="slides/slide21.xml"/><Relationship Id="rId28" Type="http://purl.oclc.org/ooxml/officeDocument/relationships/slide" Target="slides/slide26.xml"/><Relationship Id="rId36" Type="http://purl.oclc.org/ooxml/officeDocument/relationships/slide" Target="slides/slide34.xml"/><Relationship Id="rId49" Type="http://purl.oclc.org/ooxml/officeDocument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>
            <a:extLst>
              <a:ext uri="{FF2B5EF4-FFF2-40B4-BE49-F238E27FC236}">
                <a16:creationId xmlns:a16="http://schemas.microsoft.com/office/drawing/2014/main" id="{86F0294E-CE89-4E93-7923-CCCD8A8CDEE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%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80C0540B-DF46-2EBF-F3C5-0ECBE9473BB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%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EF897EF9-2623-32A6-3554-62E09EBE7C23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%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5" name="Rectangle 5">
            <a:extLst>
              <a:ext uri="{FF2B5EF4-FFF2-40B4-BE49-F238E27FC236}">
                <a16:creationId xmlns:a16="http://schemas.microsoft.com/office/drawing/2014/main" id="{408586C5-8466-A4EF-7FC8-750937A360F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%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48486" name="Rectangle 6">
            <a:extLst>
              <a:ext uri="{FF2B5EF4-FFF2-40B4-BE49-F238E27FC236}">
                <a16:creationId xmlns:a16="http://schemas.microsoft.com/office/drawing/2014/main" id="{BA3B227C-B570-72AA-5908-16C797F3419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%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8487" name="Rectangle 7">
            <a:extLst>
              <a:ext uri="{FF2B5EF4-FFF2-40B4-BE49-F238E27FC236}">
                <a16:creationId xmlns:a16="http://schemas.microsoft.com/office/drawing/2014/main" id="{67F5E24E-47D3-BF66-833D-8B684990E7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%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9B28EEC-691F-4028-B798-49AD35E9D9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11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19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32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>
            <a:extLst>
              <a:ext uri="{FF2B5EF4-FFF2-40B4-BE49-F238E27FC236}">
                <a16:creationId xmlns:a16="http://schemas.microsoft.com/office/drawing/2014/main" id="{26B5550F-C76F-DEF9-8ED9-3B91D21EF75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1267" name="备注占位符 2">
            <a:extLst>
              <a:ext uri="{FF2B5EF4-FFF2-40B4-BE49-F238E27FC236}">
                <a16:creationId xmlns:a16="http://schemas.microsoft.com/office/drawing/2014/main" id="{63660DFD-36C6-B6A1-7656-15D75DD869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id="{23C46DFE-17F1-E2DD-7B07-3BD0575E55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03E500D-C1E5-4E5F-AC0C-03D0F2B32859}" type="slidenum">
              <a:rPr lang="zh-CN" altLang="en-US" smtClean="0">
                <a:latin typeface="Times New Roman" panose="02020603050405020304" pitchFamily="18" charset="0"/>
              </a:rPr>
              <a:pPr/>
              <a:t>7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>
            <a:extLst>
              <a:ext uri="{FF2B5EF4-FFF2-40B4-BE49-F238E27FC236}">
                <a16:creationId xmlns:a16="http://schemas.microsoft.com/office/drawing/2014/main" id="{85CFBA3A-F228-6C12-956F-9B7BF307335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6387" name="备注占位符 2">
            <a:extLst>
              <a:ext uri="{FF2B5EF4-FFF2-40B4-BE49-F238E27FC236}">
                <a16:creationId xmlns:a16="http://schemas.microsoft.com/office/drawing/2014/main" id="{49B956F7-0C33-6E7E-81AC-E3E555588C4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id="{B3ABA69A-4F09-65B5-C229-A8340BFBA0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0658925-21E1-4810-929E-7C7ABE89ACE8}" type="slidenum">
              <a:rPr lang="zh-CN" altLang="en-US" smtClean="0">
                <a:latin typeface="Times New Roman" panose="02020603050405020304" pitchFamily="18" charset="0"/>
              </a:rPr>
              <a:pPr/>
              <a:t>11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>
            <a:extLst>
              <a:ext uri="{FF2B5EF4-FFF2-40B4-BE49-F238E27FC236}">
                <a16:creationId xmlns:a16="http://schemas.microsoft.com/office/drawing/2014/main" id="{8DCC841C-6C62-2F54-129F-64A1F215719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5603" name="备注占位符 2">
            <a:extLst>
              <a:ext uri="{FF2B5EF4-FFF2-40B4-BE49-F238E27FC236}">
                <a16:creationId xmlns:a16="http://schemas.microsoft.com/office/drawing/2014/main" id="{43D3EC8B-AFBE-744A-9F63-C9209FEDEDC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r>
              <a:rPr lang="zh-CN" altLang="en-US"/>
              <a:t>所谓</a:t>
            </a:r>
            <a:r>
              <a:rPr lang="en-US" altLang="zh-CN"/>
              <a:t>short I/O wait</a:t>
            </a:r>
            <a:r>
              <a:rPr lang="zh-CN" altLang="en-US"/>
              <a:t>指</a:t>
            </a:r>
            <a:r>
              <a:rPr lang="en-US" altLang="zh-CN"/>
              <a:t>I/O</a:t>
            </a:r>
            <a:r>
              <a:rPr lang="zh-CN" altLang="en-US"/>
              <a:t>的执行时间比程序中连续两次</a:t>
            </a:r>
            <a:r>
              <a:rPr lang="en-US" altLang="zh-CN"/>
              <a:t>I/O</a:t>
            </a:r>
            <a:r>
              <a:rPr lang="zh-CN" altLang="en-US"/>
              <a:t>请求的间隔时间短。</a:t>
            </a:r>
            <a:r>
              <a:rPr lang="en-US" altLang="zh-CN"/>
              <a:t>Long I/O wait</a:t>
            </a:r>
            <a:r>
              <a:rPr lang="zh-CN" altLang="en-US"/>
              <a:t>指这个时间更长。当第</a:t>
            </a:r>
            <a:r>
              <a:rPr lang="en-US" altLang="zh-CN"/>
              <a:t>2</a:t>
            </a:r>
            <a:r>
              <a:rPr lang="zh-CN" altLang="en-US"/>
              <a:t>个</a:t>
            </a:r>
            <a:r>
              <a:rPr lang="en-US" altLang="zh-CN"/>
              <a:t>write</a:t>
            </a:r>
            <a:r>
              <a:rPr lang="zh-CN" altLang="en-US"/>
              <a:t>来临时，</a:t>
            </a:r>
            <a:r>
              <a:rPr lang="en-US" altLang="zh-CN"/>
              <a:t>user program</a:t>
            </a:r>
            <a:r>
              <a:rPr lang="zh-CN" altLang="en-US"/>
              <a:t>将被挂起，以等待外设完成操作后方可继续执行。</a:t>
            </a:r>
            <a:endParaRPr lang="en-US" altLang="zh-CN"/>
          </a:p>
          <a:p>
            <a:r>
              <a:rPr lang="zh-CN" altLang="en-US"/>
              <a:t>图中的虚线就是整个程序</a:t>
            </a:r>
            <a:r>
              <a:rPr lang="en-US" altLang="zh-CN"/>
              <a:t>+</a:t>
            </a:r>
            <a:r>
              <a:rPr lang="zh-CN" altLang="en-US"/>
              <a:t>中断执行的顺序。</a:t>
            </a:r>
          </a:p>
        </p:txBody>
      </p:sp>
      <p:sp>
        <p:nvSpPr>
          <p:cNvPr id="25604" name="灯片编号占位符 3">
            <a:extLst>
              <a:ext uri="{FF2B5EF4-FFF2-40B4-BE49-F238E27FC236}">
                <a16:creationId xmlns:a16="http://schemas.microsoft.com/office/drawing/2014/main" id="{9565FB18-37DD-0EAC-802D-0239F7941A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E1DF66C-A78C-4972-AD84-B4826D287EBE}" type="slidenum">
              <a:rPr lang="zh-CN" altLang="en-US" smtClean="0">
                <a:latin typeface="Times New Roman" panose="02020603050405020304" pitchFamily="18" charset="0"/>
              </a:rPr>
              <a:pPr/>
              <a:t>19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581B4F36-ED72-03BE-6CA0-F6EE32B677F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628CAFE7-9567-7E16-EFBE-99E51739366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r>
              <a:rPr lang="zh-CN" altLang="en-US" sz="1800">
                <a:solidFill>
                  <a:srgbClr val="000000"/>
                </a:solidFill>
                <a:latin typeface="宋体" panose="02010600030101010101" pitchFamily="2" charset="-122"/>
              </a:rPr>
              <a:t>由于块的数量比槽多， 一个槽不可能唯一或永久地对应于一个块。 因此， 每个槽中有一个标签， 用以标识当前存储的是哪个块。 标签通常是地址中较髙的若干位， 表示以这些位开始的所有地址。</a:t>
            </a:r>
            <a:r>
              <a:rPr lang="zh-CN" altLang="en-US"/>
              <a:t> </a:t>
            </a:r>
            <a:br>
              <a:rPr lang="zh-CN" altLang="en-US"/>
            </a:br>
            <a:r>
              <a:rPr lang="zh-CN" altLang="en-US" sz="1800">
                <a:solidFill>
                  <a:srgbClr val="000000"/>
                </a:solidFill>
                <a:latin typeface="宋体" panose="02010600030101010101" pitchFamily="2" charset="-122"/>
              </a:rPr>
              <a:t>假设有一个 </a:t>
            </a:r>
            <a:r>
              <a:rPr lang="en-US" altLang="zh-CN" sz="1800">
                <a:solidFill>
                  <a:srgbClr val="000000"/>
                </a:solidFill>
                <a:latin typeface="宋体" panose="02010600030101010101" pitchFamily="2" charset="-122"/>
              </a:rPr>
              <a:t>6 </a:t>
            </a:r>
            <a:r>
              <a:rPr lang="zh-CN" altLang="en-US" sz="1800">
                <a:solidFill>
                  <a:srgbClr val="000000"/>
                </a:solidFill>
                <a:latin typeface="宋体" panose="02010600030101010101" pitchFamily="2" charset="-122"/>
              </a:rPr>
              <a:t>位地址和 </a:t>
            </a:r>
            <a:r>
              <a:rPr lang="en-US" altLang="zh-CN" sz="1800">
                <a:solidFill>
                  <a:srgbClr val="000000"/>
                </a:solidFill>
                <a:latin typeface="宋体" panose="02010600030101010101" pitchFamily="2" charset="-122"/>
              </a:rPr>
              <a:t>2 </a:t>
            </a:r>
            <a:r>
              <a:rPr lang="zh-CN" altLang="en-US" sz="1800">
                <a:solidFill>
                  <a:srgbClr val="000000"/>
                </a:solidFill>
                <a:latin typeface="宋体" panose="02010600030101010101" pitchFamily="2" charset="-122"/>
              </a:rPr>
              <a:t>位标签。 标签 </a:t>
            </a:r>
            <a:r>
              <a:rPr lang="en-US" altLang="zh-CN" sz="1800">
                <a:solidFill>
                  <a:srgbClr val="000000"/>
                </a:solidFill>
                <a:latin typeface="宋体" panose="02010600030101010101" pitchFamily="2" charset="-122"/>
              </a:rPr>
              <a:t>01 </a:t>
            </a:r>
            <a:r>
              <a:rPr lang="zh-CN" altLang="en-US" sz="1800">
                <a:solidFill>
                  <a:srgbClr val="000000"/>
                </a:solidFill>
                <a:latin typeface="宋体" panose="02010600030101010101" pitchFamily="2" charset="-122"/>
              </a:rPr>
              <a:t>是由下列地址单元组成的块： </a:t>
            </a:r>
            <a:r>
              <a:rPr lang="en-US" altLang="zh-CN" sz="1800">
                <a:solidFill>
                  <a:srgbClr val="000000"/>
                </a:solidFill>
                <a:latin typeface="宋体" panose="02010600030101010101" pitchFamily="2" charset="-122"/>
              </a:rPr>
              <a:t>010000,010001, 010010, 010011, 010100, 010101, 010110, 010111, 011000, 011001, 011010</a:t>
            </a:r>
            <a:r>
              <a:rPr lang="zh-CN" altLang="en-US" sz="1800">
                <a:solidFill>
                  <a:srgbClr val="000000"/>
                </a:solidFill>
                <a:latin typeface="宋体" panose="02010600030101010101" pitchFamily="2" charset="-122"/>
              </a:rPr>
              <a:t>， </a:t>
            </a:r>
            <a:r>
              <a:rPr lang="en-US" altLang="zh-CN" sz="1800">
                <a:solidFill>
                  <a:srgbClr val="000000"/>
                </a:solidFill>
                <a:latin typeface="宋体" panose="02010600030101010101" pitchFamily="2" charset="-122"/>
              </a:rPr>
              <a:t>011011, 011100, 011101, 011110</a:t>
            </a:r>
            <a:r>
              <a:rPr lang="zh-CN" altLang="en-US" sz="1800">
                <a:solidFill>
                  <a:srgbClr val="000000"/>
                </a:solidFill>
                <a:latin typeface="宋体" panose="02010600030101010101" pitchFamily="2" charset="-122"/>
              </a:rPr>
              <a:t>， </a:t>
            </a:r>
            <a:r>
              <a:rPr lang="en-US" altLang="zh-CN" sz="1800">
                <a:solidFill>
                  <a:srgbClr val="000000"/>
                </a:solidFill>
                <a:latin typeface="宋体" panose="02010600030101010101" pitchFamily="2" charset="-122"/>
              </a:rPr>
              <a:t>011111</a:t>
            </a:r>
            <a:r>
              <a:rPr lang="zh-CN" altLang="en-US"/>
              <a:t> 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ADB8EBD3-F193-D656-12DA-0AF7937140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34966B3-E36B-41CA-96F4-A449A242D8FE}" type="slidenum">
              <a:rPr lang="zh-CN" altLang="en-US" smtClean="0">
                <a:latin typeface="Times New Roman" panose="02020603050405020304" pitchFamily="18" charset="0"/>
              </a:rPr>
              <a:pPr/>
              <a:t>32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F720B8-E184-09AA-4DFC-1C5BE71CDA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4E40A9-2D6C-4491-ACEA-464D99DB1431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666EBD-4888-CBFB-A439-0B8EEF5A7A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2F4ACA8-37BC-DEDF-B6EA-B15B2DA6B8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CCB310-DE4D-4F3E-8451-17C03DA6C7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451860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00BCAF7-D418-2608-7214-4A436C51C1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C24B65-EEEF-45B9-9981-5D17B795AA99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9FC52F0-8693-7D9F-15B5-DB07F447B1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2E4E37E-5246-2CD8-D286-BF30FF3FD1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52EA8-4FFE-4A6C-9D5F-1B32F22B98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231161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4F41E09-CF11-0EF7-3263-A6A76ACA5B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36B272-9039-4774-976C-9D632AD8C592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77AEC64-6559-C7F4-7262-7EB1F1649A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7E3181-68CF-0764-4A9C-AF414F034E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8C20B-E25A-4ED1-B8DD-365A5A55524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082459"/>
      </p:ext>
    </p:extLst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1C80732-9D73-A023-5054-74728EAC12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E73DE2-72C1-4BF3-B89E-603F478705E9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8DC312F-C014-C556-43D4-E64801942F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4B8C617-CC04-DDA5-FE82-1BC0860CC5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A3176E-8E4D-421C-8205-B516D6C71F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554419"/>
      </p:ext>
    </p:extLst>
  </p:cSld>
  <p:clrMapOvr>
    <a:masterClrMapping/>
  </p:clrMapOvr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F5F9ABB-646E-2AFB-E676-4BAFAC1C97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8C0FB4-12F0-40E7-B99D-68A2BBF4D423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050643-D04E-9AAF-39E5-C5E6A24F93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16CADB-4D5B-7BBA-C52D-3D426890B3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7B503-DEB8-49CE-8942-9D650266D6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823955"/>
      </p:ext>
    </p:extLst>
  </p:cSld>
  <p:clrMapOvr>
    <a:masterClrMapping/>
  </p:clrMapOvr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7299298-9499-4501-6388-6904F8405B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74B43E-8B6D-4588-86AD-28E075D450E0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7BC777C-9BEA-4FC1-869B-C789BA261E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8B49017-A41A-F044-A6A5-8ECD0849B0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B13644-49A8-4CED-8F48-8FAA762DD9A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12428"/>
      </p:ext>
    </p:extLst>
  </p:cSld>
  <p:clrMapOvr>
    <a:masterClrMapping/>
  </p:clrMapOvr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E72FC-E80E-FB90-E7CA-7D5A797C01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D15AD3-6F53-422B-BB5E-A75507643E98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41B321-729C-FB4C-5DFD-A09C6C8E55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B0329-917F-FB34-02EE-00611D6330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A436B0-CBA3-401A-B69B-B0C4714BAE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134191"/>
      </p:ext>
    </p:extLst>
  </p:cSld>
  <p:clrMapOvr>
    <a:masterClrMapping/>
  </p:clrMapOvr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E5AED4B-7EE0-44F2-0C65-67C181C29D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9531C7-72F2-4B78-9684-FE23DE9A6712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6D422D-B270-C014-AB20-D032E6713A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0844BC2-ECE5-F216-83D7-A8C5951160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7CA36-90DE-4E0F-B181-ED40FE80F3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209090"/>
      </p:ext>
    </p:extLst>
  </p:cSld>
  <p:clrMapOvr>
    <a:masterClrMapping/>
  </p:clrMapOvr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52A3A16-117A-3266-3651-29C8AEC30F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CE2250-9B51-4B0E-A474-7C29478AE4FF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ADF0951-8188-E99F-D1C0-9D0CCCA94B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94C8648-A109-7215-5C6B-76C67E4327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F9814D-2B2A-43C4-8F3F-3E2D4F7E52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517087"/>
      </p:ext>
    </p:extLst>
  </p:cSld>
  <p:clrMapOvr>
    <a:masterClrMapping/>
  </p:clrMapOvr>
</p:sldLayout>
</file>

<file path=ppt/slideLayouts/slideLayout18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49A4916-1422-98C3-C1B2-629D5C3BAA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DEFCD-7E77-49AD-8047-9F8AFE04C99B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CDC73E4-C3C4-B8D2-3489-24681C9DC2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6AB74B5-A90E-7861-BC7F-93F9549392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AA23B0-DEDC-4114-9866-F8A5F79428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286348"/>
      </p:ext>
    </p:extLst>
  </p:cSld>
  <p:clrMapOvr>
    <a:masterClrMapping/>
  </p:clrMapOvr>
</p:sldLayout>
</file>

<file path=ppt/slideLayouts/slideLayout19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9D1A4-091D-B215-15DF-61216DA663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A9B39C-DD52-4102-B74D-A2D687279E84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A07C87-D40D-61F0-D1D2-EDD718A06F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5CCC4-AA0B-A332-7DA6-E7E6CDD880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95577C-AEEA-47DD-A353-CB19E2A49A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99155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E5171A2-61B4-3437-EB02-C28B51DE32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BCD41-0495-47A9-BD10-AB905DEA5A76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E13228A-ACDA-18FB-D644-490AFE4E7B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C658813-7024-7FDB-64D6-EE79FB9DCA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53A56A-6348-4B72-80EA-A5E3B88CEB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796927"/>
      </p:ext>
    </p:extLst>
  </p:cSld>
  <p:clrMapOvr>
    <a:masterClrMapping/>
  </p:clrMapOvr>
</p:sldLayout>
</file>

<file path=ppt/slideLayouts/slideLayout20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F7B7AA-656A-0810-FFFF-1F2C6157EB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58292-6622-4F2F-8BC1-523FA2949FA9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55818F-A484-5C5A-977D-392743CA68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8BE758-7FF3-F347-9A75-33FD377719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B0615-2D1C-4F12-96A1-A7E0579EA6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120013"/>
      </p:ext>
    </p:extLst>
  </p:cSld>
  <p:clrMapOvr>
    <a:masterClrMapping/>
  </p:clrMapOvr>
</p:sldLayout>
</file>

<file path=ppt/slideLayouts/slideLayout21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57246FA-71DB-004D-30DC-2016FCA816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002EF-6F13-46D4-8E44-8873649FFA8B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978E6D-056B-A92B-F098-97970F0627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02B638D-5D65-9F82-ED9D-C524DF84FD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16729-5666-4C2F-A734-9D6186671A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995658"/>
      </p:ext>
    </p:extLst>
  </p:cSld>
  <p:clrMapOvr>
    <a:masterClrMapping/>
  </p:clrMapOvr>
</p:sldLayout>
</file>

<file path=ppt/slideLayouts/slideLayout22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48DB5AC-CCC7-E840-38E1-24316047E4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8C1DE-EBAD-4050-A361-5BFAD510C1AE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FB3FBA8-3F3C-78F1-31A2-AFB754E92C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A4B25C-2A63-781B-0CD0-576D3615E2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ABFF8-E23C-4D73-97C7-F37370A3AC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604111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0BED0C7-DD7B-134E-475A-B08945D5A7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86834-09F7-48A8-B7FB-B10F7F45B624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ABCD803-A800-8AE5-79C0-47EE81DA9B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F0C3228-9AC3-AA98-C48F-CD5FB39B78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EA2FE2-E453-4ED6-BF7F-975FE0BA27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865593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69AAC6-648A-8670-90B6-5A649A6695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EDEB2-0CBA-4895-9665-3000E586C25B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CE8AD7-550D-88AA-F031-7D0205CEC6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FA0B36-D699-28D0-8D49-91494F09B9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15296-3151-446A-9B67-65ADE3ED11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963769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AE81F37-C0CF-72D8-C283-0D5983AEDB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3418-3DA9-44DE-814B-7BAB6F981A65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A691C2E-40E2-284F-15FB-F758134F6A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305BD30-D9E6-B9FC-CCB2-B80622541C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12173-7D10-403D-B768-193D86E74C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038721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06D56AA-D164-81C3-4FC4-76221EBACD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50FD2-1E10-4278-BBDB-699408331B42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A2082E2-6AB4-2778-D14F-9EC3EBD498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FDB8D50-DCE5-B538-9248-73F5813BC1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EA8B9-4691-43D1-91C7-BC2A69A06B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613353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B369DF5-CCC0-66C5-BF66-72FDB73FED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FD368-AC42-4982-B43E-BE0EA95FCEE3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97C8C40-5AC7-C071-4D75-925DEB4023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543F1D7-DE1B-FCA8-CC14-BE98CF9484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C1047-6F15-4F88-ACDF-24D4863E41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631931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9625D0-4C19-E9AE-86CA-5FEB12E335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BF6C58-6EE8-449C-AA56-475B5D53A088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7D170-A4F9-DD87-1F4F-C6C4363763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1E2B3-3D8E-A43A-3ED4-F499898F6A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590BF1-E090-4285-9DAD-35910873B2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038228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F3786E-2D56-1D5E-ACEA-AD192F80A7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5D4DAB-42DD-4607-9BAD-58991B268B23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54DBE-9107-792E-DB11-1D51E97DA3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98FF16-2FFE-8A17-3705-5D664A9307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90677C-6C82-4DAF-9C86-B168FC8CB7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486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19.xml"/><Relationship Id="rId3" Type="http://purl.oclc.org/ooxml/officeDocument/relationships/slideLayout" Target="../slideLayouts/slideLayout14.xml"/><Relationship Id="rId7" Type="http://purl.oclc.org/ooxml/officeDocument/relationships/slideLayout" Target="../slideLayouts/slideLayout18.xml"/><Relationship Id="rId12" Type="http://purl.oclc.org/ooxml/officeDocument/relationships/theme" Target="../theme/theme2.xml"/><Relationship Id="rId2" Type="http://purl.oclc.org/ooxml/officeDocument/relationships/slideLayout" Target="../slideLayouts/slideLayout13.xml"/><Relationship Id="rId1" Type="http://purl.oclc.org/ooxml/officeDocument/relationships/slideLayout" Target="../slideLayouts/slideLayout12.xml"/><Relationship Id="rId6" Type="http://purl.oclc.org/ooxml/officeDocument/relationships/slideLayout" Target="../slideLayouts/slideLayout17.xml"/><Relationship Id="rId11" Type="http://purl.oclc.org/ooxml/officeDocument/relationships/slideLayout" Target="../slideLayouts/slideLayout22.xml"/><Relationship Id="rId5" Type="http://purl.oclc.org/ooxml/officeDocument/relationships/slideLayout" Target="../slideLayouts/slideLayout16.xml"/><Relationship Id="rId10" Type="http://purl.oclc.org/ooxml/officeDocument/relationships/slideLayout" Target="../slideLayouts/slideLayout21.xml"/><Relationship Id="rId4" Type="http://purl.oclc.org/ooxml/officeDocument/relationships/slideLayout" Target="../slideLayouts/slideLayout15.xml"/><Relationship Id="rId9" Type="http://purl.oclc.org/ooxml/officeDocument/relationships/slideLayout" Target="../slideLayouts/slideLayout20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ADFD074-3533-5102-02CA-B5CD7A87C2E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A84E41B-C080-B716-5E81-053E6206548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7220" name="Rectangle 4">
            <a:extLst>
              <a:ext uri="{FF2B5EF4-FFF2-40B4-BE49-F238E27FC236}">
                <a16:creationId xmlns:a16="http://schemas.microsoft.com/office/drawing/2014/main" id="{523E65AE-CD6B-4CD3-C57D-976C8478BCC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%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6DA16F7-137A-4392-8868-E5E98C7BD749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137221" name="Rectangle 5">
            <a:extLst>
              <a:ext uri="{FF2B5EF4-FFF2-40B4-BE49-F238E27FC236}">
                <a16:creationId xmlns:a16="http://schemas.microsoft.com/office/drawing/2014/main" id="{7F8497CD-58CB-3F9E-D215-C0787F489E3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%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7222" name="Rectangle 6">
            <a:extLst>
              <a:ext uri="{FF2B5EF4-FFF2-40B4-BE49-F238E27FC236}">
                <a16:creationId xmlns:a16="http://schemas.microsoft.com/office/drawing/2014/main" id="{DC4D230C-DCFA-4FF5-A738-6C74312899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%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1DE4EA84-C31F-4C1D-A846-83334F6826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%"/>
        </a:spcBef>
        <a:spcAft>
          <a:spcPct val="0%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%"/>
        </a:spcBef>
        <a:spcAft>
          <a:spcPct val="0%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%"/>
        </a:spcBef>
        <a:spcAft>
          <a:spcPct val="0%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%"/>
        </a:spcBef>
        <a:spcAft>
          <a:spcPct val="0%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purl.oclc.org/ooxml/drawingml/main" xmlns:r="http://purl.oclc.org/ooxml/officeDocument/relationships" xmlns:p="http://purl.oclc.org/ooxml/presentationml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16FFAE0-DF07-EB51-85C3-F324BC20E43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24790D1D-197F-B171-EF47-77B795A80CB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7220" name="Rectangle 4">
            <a:extLst>
              <a:ext uri="{FF2B5EF4-FFF2-40B4-BE49-F238E27FC236}">
                <a16:creationId xmlns:a16="http://schemas.microsoft.com/office/drawing/2014/main" id="{91EDB085-D5C3-0DAA-40A4-BE1E6B3B560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%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CFEE70B-3B97-404C-A443-92D755C17A6F}" type="datetimeFigureOut">
              <a:rPr lang="zh-CN" altLang="en-US"/>
              <a:pPr>
                <a:defRPr/>
              </a:pPr>
              <a:t>2025/9/9</a:t>
            </a:fld>
            <a:endParaRPr lang="en-US" altLang="zh-CN"/>
          </a:p>
        </p:txBody>
      </p:sp>
      <p:sp>
        <p:nvSpPr>
          <p:cNvPr id="137221" name="Rectangle 5">
            <a:extLst>
              <a:ext uri="{FF2B5EF4-FFF2-40B4-BE49-F238E27FC236}">
                <a16:creationId xmlns:a16="http://schemas.microsoft.com/office/drawing/2014/main" id="{F8752EF1-9101-6E9D-B7FE-B62BE203D45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%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7222" name="Rectangle 6">
            <a:extLst>
              <a:ext uri="{FF2B5EF4-FFF2-40B4-BE49-F238E27FC236}">
                <a16:creationId xmlns:a16="http://schemas.microsoft.com/office/drawing/2014/main" id="{F67C26C7-75DB-74CD-CB3E-DB7A66BF58D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%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614AD733-F658-4638-8281-1A308D3350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%"/>
        </a:spcBef>
        <a:spcAft>
          <a:spcPct val="0%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%"/>
        </a:spcBef>
        <a:spcAft>
          <a:spcPct val="0%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%"/>
        </a:spcBef>
        <a:spcAft>
          <a:spcPct val="0%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%"/>
        </a:spcBef>
        <a:spcAft>
          <a:spcPct val="0%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6.jpeg"/><Relationship Id="rId2" Type="http://purl.oclc.org/ooxml/officeDocument/relationships/image" Target="../media/image5.jpeg"/><Relationship Id="rId1" Type="http://purl.oclc.org/ooxml/officeDocument/relationships/slideLayout" Target="../slideLayouts/slideLayout7.xml"/><Relationship Id="rId4" Type="http://purl.oclc.org/ooxml/officeDocument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8.jpeg"/><Relationship Id="rId2" Type="http://purl.oclc.org/ooxml/officeDocument/relationships/notesSlide" Target="../notesSlides/notesSlide2.xml"/><Relationship Id="rId1" Type="http://purl.oclc.org/ooxml/officeDocument/relationships/slideLayout" Target="../slideLayouts/slideLayout7.xml"/><Relationship Id="rId4" Type="http://purl.oclc.org/ooxml/officeDocument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purl.oclc.org/ooxml/officeDocument/relationships/image" Target="../media/image10.png"/><Relationship Id="rId1" Type="http://purl.oclc.org/ooxml/officeDocument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purl.oclc.org/ooxml/officeDocument/relationships/image" Target="../media/image11.png"/><Relationship Id="rId1" Type="http://purl.oclc.org/ooxml/officeDocument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purl.oclc.org/ooxml/officeDocument/relationships/image" Target="../media/image12.png"/><Relationship Id="rId1" Type="http://purl.oclc.org/ooxml/officeDocument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2" Type="http://purl.oclc.org/ooxml/officeDocument/relationships/video" Target="../media/media1.mp4"/><Relationship Id="rId1" Type="http://schemas.microsoft.com/office/2007/relationships/media" Target="../media/media1.mp4"/><Relationship Id="rId4" Type="http://purl.oclc.org/ooxml/officeDocument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purl.oclc.org/ooxml/officeDocument/relationships/image" Target="../media/image14.png"/><Relationship Id="rId1" Type="http://purl.oclc.org/ooxml/officeDocument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image" Target="../media/image15.png"/><Relationship Id="rId2" Type="http://purl.oclc.org/ooxml/officeDocument/relationships/notesSlide" Target="../notesSlides/notesSlide3.xml"/><Relationship Id="rId1" Type="http://purl.oclc.org/ooxml/officeDocument/relationships/slideLayout" Target="../slideLayouts/slideLayout7.xml"/><Relationship Id="rId5" Type="http://purl.oclc.org/ooxml/officeDocument/relationships/image" Target="../media/image17.png"/><Relationship Id="rId4" Type="http://purl.oclc.org/ooxml/officeDocument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image" Target="../media/image19.png"/><Relationship Id="rId2" Type="http://purl.oclc.org/ooxml/officeDocument/relationships/image" Target="../media/image18.png"/><Relationship Id="rId1" Type="http://purl.oclc.org/ooxml/officeDocument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purl.oclc.org/ooxml/officeDocument/relationships/image" Target="../media/image20.png"/><Relationship Id="rId1" Type="http://purl.oclc.org/ooxml/officeDocument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purl.oclc.org/ooxml/officeDocument/relationships/image" Target="../media/image21.png"/><Relationship Id="rId1" Type="http://purl.oclc.org/ooxml/officeDocument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purl.oclc.org/ooxml/officeDocument/relationships/image" Target="../media/image23.png"/><Relationship Id="rId2" Type="http://purl.oclc.org/ooxml/officeDocument/relationships/image" Target="../media/image22.png"/><Relationship Id="rId1" Type="http://purl.oclc.org/ooxml/officeDocument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purl.oclc.org/ooxml/officeDocument/relationships/image" Target="../media/image25.png"/><Relationship Id="rId2" Type="http://purl.oclc.org/ooxml/officeDocument/relationships/image" Target="../media/image24.png"/><Relationship Id="rId1" Type="http://purl.oclc.org/ooxml/officeDocument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purl.oclc.org/ooxml/officeDocument/relationships/image" Target="../media/image26.png"/><Relationship Id="rId1" Type="http://purl.oclc.org/ooxml/officeDocument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purl.oclc.org/ooxml/officeDocument/relationships/image" Target="../media/image27.png"/><Relationship Id="rId1" Type="http://purl.oclc.org/ooxml/officeDocument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purl.oclc.org/ooxml/officeDocument/relationships/image" Target="../media/image28.png"/><Relationship Id="rId1" Type="http://purl.oclc.org/ooxml/officeDocument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purl.oclc.org/ooxml/officeDocument/relationships/image" Target="../media/image29.png"/><Relationship Id="rId2" Type="http://purl.oclc.org/ooxml/officeDocument/relationships/notesSlide" Target="../notesSlides/notesSlide4.xml"/><Relationship Id="rId1" Type="http://purl.oclc.org/ooxml/officeDocument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purl.oclc.org/ooxml/officeDocument/relationships/image" Target="../media/image31.png"/><Relationship Id="rId2" Type="http://purl.oclc.org/ooxml/officeDocument/relationships/image" Target="../media/image30.png"/><Relationship Id="rId1" Type="http://purl.oclc.org/ooxml/officeDocument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purl.oclc.org/ooxml/officeDocument/relationships/image" Target="../media/image32.png"/><Relationship Id="rId1" Type="http://purl.oclc.org/ooxml/officeDocument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purl.oclc.org/ooxml/officeDocument/relationships/image" Target="../media/image33.png"/><Relationship Id="rId1" Type="http://purl.oclc.org/ooxml/officeDocument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purl.oclc.org/ooxml/officeDocument/relationships/image" Target="../media/image34.png"/><Relationship Id="rId1" Type="http://purl.oclc.org/ooxml/officeDocument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purl.oclc.org/ooxml/officeDocument/relationships/image" Target="../media/image35.png"/><Relationship Id="rId1" Type="http://purl.oclc.org/ooxml/officeDocument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purl.oclc.org/ooxml/officeDocument/relationships/image" Target="../media/image36.png"/><Relationship Id="rId1" Type="http://purl.oclc.org/ooxml/officeDocument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purl.oclc.org/ooxml/officeDocument/relationships/image" Target="../media/image38.png"/><Relationship Id="rId2" Type="http://purl.oclc.org/ooxml/officeDocument/relationships/image" Target="../media/image37.png"/><Relationship Id="rId1" Type="http://purl.oclc.org/ooxml/officeDocument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purl.oclc.org/ooxml/officeDocument/relationships/image" Target="../media/image39.png"/><Relationship Id="rId1" Type="http://purl.oclc.org/ooxml/officeDocument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purl.oclc.org/ooxml/officeDocument/relationships/image" Target="../media/image41.png"/><Relationship Id="rId2" Type="http://purl.oclc.org/ooxml/officeDocument/relationships/image" Target="../media/image40.jpeg"/><Relationship Id="rId1" Type="http://purl.oclc.org/ooxml/officeDocument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2.jpeg"/><Relationship Id="rId2" Type="http://purl.oclc.org/ooxml/officeDocument/relationships/notesSlide" Target="../notesSlides/notesSlide1.xml"/><Relationship Id="rId1" Type="http://purl.oclc.org/ooxml/officeDocument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4.jpeg"/><Relationship Id="rId2" Type="http://purl.oclc.org/ooxml/officeDocument/relationships/image" Target="../media/image3.jpeg"/><Relationship Id="rId1" Type="http://purl.oclc.org/ooxml/officeDocument/relationships/slideLayout" Target="../slideLayouts/slideLayout7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B419223E-52CC-1877-012C-16F9225AE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0100" y="1803400"/>
            <a:ext cx="7543800" cy="1431925"/>
          </a:xfrm>
        </p:spPr>
        <p:txBody>
          <a:bodyPr/>
          <a:lstStyle/>
          <a:p>
            <a:pPr eaLnBrk="1" hangingPunct="1"/>
            <a:r>
              <a:rPr lang="zh-CN" altLang="en-US" sz="4000" b="1"/>
              <a:t>第一章 计算机系统概述</a:t>
            </a:r>
          </a:p>
        </p:txBody>
      </p:sp>
      <p:sp>
        <p:nvSpPr>
          <p:cNvPr id="4099" name="Rectangle 5">
            <a:extLst>
              <a:ext uri="{FF2B5EF4-FFF2-40B4-BE49-F238E27FC236}">
                <a16:creationId xmlns:a16="http://schemas.microsoft.com/office/drawing/2014/main" id="{20A3D537-2CAD-1A71-62B7-65F89B204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127375"/>
            <a:ext cx="7359650" cy="228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b="1">
                <a:solidFill>
                  <a:schemeClr val="tx2"/>
                </a:solidFill>
              </a:rPr>
              <a:t>厦门大学</a:t>
            </a:r>
            <a:endParaRPr lang="en-US" altLang="zh-CN" b="1">
              <a:solidFill>
                <a:schemeClr val="tx2"/>
              </a:solidFill>
            </a:endParaRPr>
          </a:p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b="1">
                <a:solidFill>
                  <a:schemeClr val="tx2"/>
                </a:solidFill>
              </a:rPr>
              <a:t>信息学院（国家示范性软件学院）</a:t>
            </a:r>
            <a:endParaRPr lang="en-US" altLang="zh-CN" b="1">
              <a:solidFill>
                <a:schemeClr val="tx2"/>
              </a:solidFill>
            </a:endParaRPr>
          </a:p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b="1">
                <a:solidFill>
                  <a:schemeClr val="tx2"/>
                </a:solidFill>
              </a:rPr>
              <a:t>软件工程系</a:t>
            </a:r>
            <a:br>
              <a:rPr lang="zh-CN" altLang="en-US" b="1">
                <a:solidFill>
                  <a:schemeClr val="tx2"/>
                </a:solidFill>
              </a:rPr>
            </a:br>
            <a:r>
              <a:rPr lang="zh-CN" altLang="en-US" b="1">
                <a:solidFill>
                  <a:schemeClr val="tx2"/>
                </a:solidFill>
              </a:rPr>
              <a:t>李贵林</a:t>
            </a:r>
          </a:p>
        </p:txBody>
      </p:sp>
      <p:sp>
        <p:nvSpPr>
          <p:cNvPr id="4100" name="Rectangle 7">
            <a:extLst>
              <a:ext uri="{FF2B5EF4-FFF2-40B4-BE49-F238E27FC236}">
                <a16:creationId xmlns:a16="http://schemas.microsoft.com/office/drawing/2014/main" id="{29279E1C-6914-8BBE-38C8-F4A718524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00" y="419100"/>
            <a:ext cx="75438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4400" b="1">
                <a:solidFill>
                  <a:schemeClr val="tx2"/>
                </a:solidFill>
              </a:rPr>
              <a:t>操作系统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q8.itc.cn/images01/20241108/99eeda05b3c74405999f168c45873e44.jpeg">
            <a:extLst>
              <a:ext uri="{FF2B5EF4-FFF2-40B4-BE49-F238E27FC236}">
                <a16:creationId xmlns:a16="http://schemas.microsoft.com/office/drawing/2014/main" id="{F17D7881-B9D4-C148-71BB-B5311EE7E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5" y="3527425"/>
            <a:ext cx="4691063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4339" name="Picture 4" descr="https://img.china.alibaba.com/img/ibank/2015/783/515/1948515387_34637825.jpg">
            <a:extLst>
              <a:ext uri="{FF2B5EF4-FFF2-40B4-BE49-F238E27FC236}">
                <a16:creationId xmlns:a16="http://schemas.microsoft.com/office/drawing/2014/main" id="{18C2DAAF-3D50-A7C8-5F2B-E87891A8B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5" y="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4340" name="Picture 6" descr="https://q8.itc.cn/images01/20241007/62dd7004a108413f978d1fae1cafa027.png">
            <a:extLst>
              <a:ext uri="{FF2B5EF4-FFF2-40B4-BE49-F238E27FC236}">
                <a16:creationId xmlns:a16="http://schemas.microsoft.com/office/drawing/2014/main" id="{D67F2BFB-0B87-ED9F-F74C-0CE5FD32C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563688"/>
            <a:ext cx="4156075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pic2.zhimg.com/v2-acf7e8cd77efd762fbe1582f3755d185_r.jpg">
            <a:extLst>
              <a:ext uri="{FF2B5EF4-FFF2-40B4-BE49-F238E27FC236}">
                <a16:creationId xmlns:a16="http://schemas.microsoft.com/office/drawing/2014/main" id="{4CB49153-D906-08D2-C2AD-B34890B17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8" y="184150"/>
            <a:ext cx="61722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5363" name="Picture 4" descr="https://pic.rmb.bdstatic.com/bjh/news/ba653d76343a2376cae35d7ddb3cd5de.jpeg">
            <a:extLst>
              <a:ext uri="{FF2B5EF4-FFF2-40B4-BE49-F238E27FC236}">
                <a16:creationId xmlns:a16="http://schemas.microsoft.com/office/drawing/2014/main" id="{706B9B64-C006-AE1E-1E8C-E8D73445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3319463"/>
            <a:ext cx="3032125" cy="353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>
            <a:extLst>
              <a:ext uri="{FF2B5EF4-FFF2-40B4-BE49-F238E27FC236}">
                <a16:creationId xmlns:a16="http://schemas.microsoft.com/office/drawing/2014/main" id="{BE632442-B843-07FE-2F42-29BF04E7F3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5882DBF2-DB29-4D6F-9B81-554F647CECBB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12</a:t>
            </a:fld>
            <a:endParaRPr lang="zh-CN" altLang="en-US" sz="1400" b="1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EDC7F2D7-4728-2A07-6C00-328F006385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1.3 </a:t>
            </a:r>
            <a:r>
              <a:rPr lang="zh-CN" altLang="en-US" b="1"/>
              <a:t>指令的执行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894CD1C2-A214-2911-402E-A7F94F0A626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1577975"/>
          </a:xfrm>
        </p:spPr>
        <p:txBody>
          <a:bodyPr/>
          <a:lstStyle/>
          <a:p>
            <a:pPr eaLnBrk="1" hangingPunct="1"/>
            <a:r>
              <a:rPr lang="zh-CN" altLang="en-US" sz="2400" b="1"/>
              <a:t>两阶段</a:t>
            </a:r>
          </a:p>
          <a:p>
            <a:pPr lvl="1" eaLnBrk="1" hangingPunct="1"/>
            <a:r>
              <a:rPr lang="zh-CN" altLang="en-US" sz="2400" b="1"/>
              <a:t>处理器从存储器读取指令</a:t>
            </a:r>
            <a:endParaRPr lang="en-US" altLang="zh-CN" sz="2400" b="1"/>
          </a:p>
          <a:p>
            <a:pPr lvl="1" eaLnBrk="1" hangingPunct="1"/>
            <a:r>
              <a:rPr lang="zh-CN" altLang="en-US" sz="2400" b="1"/>
              <a:t>处理器执行指令</a:t>
            </a:r>
          </a:p>
        </p:txBody>
      </p:sp>
      <p:pic>
        <p:nvPicPr>
          <p:cNvPr id="17413" name="Picture 5">
            <a:extLst>
              <a:ext uri="{FF2B5EF4-FFF2-40B4-BE49-F238E27FC236}">
                <a16:creationId xmlns:a16="http://schemas.microsoft.com/office/drawing/2014/main" id="{DBA6A8D8-611B-CDA9-E08A-09FEA4FF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500438"/>
            <a:ext cx="6778625" cy="249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>
            <a:extLst>
              <a:ext uri="{FF2B5EF4-FFF2-40B4-BE49-F238E27FC236}">
                <a16:creationId xmlns:a16="http://schemas.microsoft.com/office/drawing/2014/main" id="{A2170A33-9499-52DC-A170-D821EA77F4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EB7280FA-9A03-441F-B68A-0A1784F1A545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13</a:t>
            </a:fld>
            <a:endParaRPr lang="zh-CN" altLang="en-US" sz="1400" b="1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C1D641A-1964-4C14-C511-920A8A60D56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1.3 </a:t>
            </a:r>
            <a:r>
              <a:rPr lang="zh-CN" altLang="en-US" b="1"/>
              <a:t>指令的执行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19FC111-C720-3D05-4D71-5B819E40CCB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80%"/>
              </a:lnSpc>
            </a:pPr>
            <a:r>
              <a:rPr lang="zh-CN" altLang="en-US" sz="2800" b="1"/>
              <a:t>处理器从存储器获取指令</a:t>
            </a:r>
            <a:endParaRPr lang="en-US" altLang="zh-CN" sz="2800" b="1"/>
          </a:p>
          <a:p>
            <a:pPr eaLnBrk="1" hangingPunct="1">
              <a:lnSpc>
                <a:spcPct val="80%"/>
              </a:lnSpc>
            </a:pPr>
            <a:r>
              <a:rPr lang="zh-CN" altLang="en-US" sz="2800" b="1"/>
              <a:t>程序计数器</a:t>
            </a:r>
            <a:r>
              <a:rPr lang="en-US" altLang="zh-CN" sz="2800" b="1"/>
              <a:t> (PC) </a:t>
            </a:r>
            <a:r>
              <a:rPr lang="zh-CN" altLang="en-US" sz="2800" b="1"/>
              <a:t>保存下一个指令地址</a:t>
            </a:r>
            <a:endParaRPr lang="en-US" altLang="zh-CN" sz="2800" b="1"/>
          </a:p>
          <a:p>
            <a:pPr eaLnBrk="1" hangingPunct="1">
              <a:lnSpc>
                <a:spcPct val="80%"/>
              </a:lnSpc>
            </a:pPr>
            <a:r>
              <a:rPr lang="zh-CN" altLang="en-US" sz="2800" b="1"/>
              <a:t>每次获取指令后，递增程序计数器</a:t>
            </a:r>
            <a:r>
              <a:rPr lang="en-US" altLang="zh-CN" sz="2800" b="1"/>
              <a:t>PC</a:t>
            </a:r>
            <a:r>
              <a:rPr lang="zh-CN" altLang="en-US" sz="2800" b="1"/>
              <a:t>，使得能够顺序获取下一个指令</a:t>
            </a:r>
          </a:p>
          <a:p>
            <a:pPr eaLnBrk="1" hangingPunct="1">
              <a:lnSpc>
                <a:spcPct val="80%"/>
              </a:lnSpc>
            </a:pPr>
            <a:r>
              <a:rPr lang="zh-CN" altLang="en-US" sz="2800" b="1"/>
              <a:t>取到的指令放在指令寄存器（</a:t>
            </a:r>
            <a:r>
              <a:rPr lang="en-US" altLang="zh-CN" sz="2800" b="1"/>
              <a:t>IR</a:t>
            </a:r>
            <a:r>
              <a:rPr lang="zh-CN" altLang="en-US" sz="2800" b="1"/>
              <a:t>）中</a:t>
            </a:r>
          </a:p>
          <a:p>
            <a:pPr eaLnBrk="1" hangingPunct="1">
              <a:lnSpc>
                <a:spcPct val="80%"/>
              </a:lnSpc>
            </a:pPr>
            <a:r>
              <a:rPr lang="zh-CN" altLang="en-US" sz="2800" b="1"/>
              <a:t>指令中包括确定处理器要执行操作的位</a:t>
            </a:r>
          </a:p>
          <a:p>
            <a:pPr eaLnBrk="1" hangingPunct="1">
              <a:lnSpc>
                <a:spcPct val="80%"/>
              </a:lnSpc>
            </a:pPr>
            <a:r>
              <a:rPr lang="zh-CN" altLang="en-US" sz="2800" b="1"/>
              <a:t>操作类别：</a:t>
            </a:r>
          </a:p>
          <a:p>
            <a:pPr lvl="1" eaLnBrk="1" hangingPunct="1">
              <a:lnSpc>
                <a:spcPct val="80%"/>
              </a:lnSpc>
            </a:pPr>
            <a:r>
              <a:rPr lang="zh-CN" altLang="en-US" sz="2400" b="1"/>
              <a:t>处理器－存储器：读写数据</a:t>
            </a:r>
          </a:p>
          <a:p>
            <a:pPr lvl="1" eaLnBrk="1" hangingPunct="1">
              <a:lnSpc>
                <a:spcPct val="80%"/>
              </a:lnSpc>
            </a:pPr>
            <a:r>
              <a:rPr lang="zh-CN" altLang="en-US" sz="2400" b="1"/>
              <a:t>处理器－</a:t>
            </a:r>
            <a:r>
              <a:rPr lang="en-US" altLang="zh-CN" sz="2400" b="1"/>
              <a:t>I/O</a:t>
            </a:r>
            <a:r>
              <a:rPr lang="zh-CN" altLang="en-US" sz="2400" b="1"/>
              <a:t>：读写数据</a:t>
            </a:r>
          </a:p>
          <a:p>
            <a:pPr lvl="1" eaLnBrk="1" hangingPunct="1">
              <a:lnSpc>
                <a:spcPct val="80%"/>
              </a:lnSpc>
            </a:pPr>
            <a:r>
              <a:rPr lang="zh-CN" altLang="en-US" sz="2400" b="1"/>
              <a:t>数据处理：数据的算术操作或逻辑运算</a:t>
            </a:r>
          </a:p>
          <a:p>
            <a:pPr lvl="1" eaLnBrk="1" hangingPunct="1">
              <a:lnSpc>
                <a:spcPct val="80%"/>
              </a:lnSpc>
            </a:pPr>
            <a:r>
              <a:rPr lang="zh-CN" altLang="en-US" sz="2400" b="1"/>
              <a:t>控制：改变执行的顺序（通过设置</a:t>
            </a:r>
            <a:r>
              <a:rPr lang="en-US" altLang="zh-CN" sz="2400" b="1"/>
              <a:t>PC</a:t>
            </a:r>
            <a:r>
              <a:rPr lang="zh-CN" altLang="en-US" sz="2400" b="1"/>
              <a:t>实现）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>
            <a:extLst>
              <a:ext uri="{FF2B5EF4-FFF2-40B4-BE49-F238E27FC236}">
                <a16:creationId xmlns:a16="http://schemas.microsoft.com/office/drawing/2014/main" id="{DDC91E10-3473-FD3D-9563-AEF157D33B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A3B395CB-0020-40DB-B154-D030E2157C64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14</a:t>
            </a:fld>
            <a:endParaRPr lang="zh-CN" altLang="en-US" sz="1400" b="1"/>
          </a:p>
        </p:txBody>
      </p:sp>
      <p:pic>
        <p:nvPicPr>
          <p:cNvPr id="19459" name="Picture 5">
            <a:extLst>
              <a:ext uri="{FF2B5EF4-FFF2-40B4-BE49-F238E27FC236}">
                <a16:creationId xmlns:a16="http://schemas.microsoft.com/office/drawing/2014/main" id="{B1B9477C-CFD8-4FEE-18C2-DE1C233DAD31}"/>
              </a:ext>
            </a:extLst>
          </p:cNvPr>
          <p:cNvPicPr>
            <a:picLocks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1300" y="1600200"/>
            <a:ext cx="5561013" cy="4743450"/>
          </a:xfrm>
        </p:spPr>
      </p:pic>
      <p:sp>
        <p:nvSpPr>
          <p:cNvPr id="19460" name="Rectangle 2">
            <a:extLst>
              <a:ext uri="{FF2B5EF4-FFF2-40B4-BE49-F238E27FC236}">
                <a16:creationId xmlns:a16="http://schemas.microsoft.com/office/drawing/2014/main" id="{40B8E954-A04C-B8BE-EB6F-5E5782222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04800"/>
            <a:ext cx="75438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4400" b="1"/>
              <a:t>1.3 </a:t>
            </a:r>
            <a:r>
              <a:rPr lang="zh-CN" altLang="en-US" sz="4400" b="1"/>
              <a:t>指令的执行</a:t>
            </a:r>
            <a:endParaRPr lang="zh-CN" altLang="en-US" sz="4400" b="1">
              <a:solidFill>
                <a:schemeClr val="tx2"/>
              </a:solidFill>
            </a:endParaRPr>
          </a:p>
        </p:txBody>
      </p:sp>
      <p:sp>
        <p:nvSpPr>
          <p:cNvPr id="19461" name="Rectangle 2">
            <a:extLst>
              <a:ext uri="{FF2B5EF4-FFF2-40B4-BE49-F238E27FC236}">
                <a16:creationId xmlns:a16="http://schemas.microsoft.com/office/drawing/2014/main" id="{C23FB2FF-991A-558A-4F89-37A0CDDF4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200" y="1638300"/>
            <a:ext cx="673100" cy="449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</a:rPr>
              <a:t>一台理想机器的特征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>
            <a:extLst>
              <a:ext uri="{FF2B5EF4-FFF2-40B4-BE49-F238E27FC236}">
                <a16:creationId xmlns:a16="http://schemas.microsoft.com/office/drawing/2014/main" id="{E8926BA7-9366-C5E5-A025-0B05AAB387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3CC9BC52-78C5-4E09-96E8-EFA79E164F62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15</a:t>
            </a:fld>
            <a:endParaRPr lang="zh-CN" altLang="en-US" sz="1400" b="1"/>
          </a:p>
        </p:txBody>
      </p:sp>
      <p:pic>
        <p:nvPicPr>
          <p:cNvPr id="20483" name="Picture 4">
            <a:extLst>
              <a:ext uri="{FF2B5EF4-FFF2-40B4-BE49-F238E27FC236}">
                <a16:creationId xmlns:a16="http://schemas.microsoft.com/office/drawing/2014/main" id="{D8649510-D474-A0EB-E721-74A6916521F1}"/>
              </a:ext>
            </a:extLst>
          </p:cNvPr>
          <p:cNvPicPr>
            <a:picLocks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2075" y="1612900"/>
            <a:ext cx="4730750" cy="4857750"/>
          </a:xfrm>
        </p:spPr>
      </p:pic>
      <p:sp>
        <p:nvSpPr>
          <p:cNvPr id="20484" name="Rectangle 2">
            <a:extLst>
              <a:ext uri="{FF2B5EF4-FFF2-40B4-BE49-F238E27FC236}">
                <a16:creationId xmlns:a16="http://schemas.microsoft.com/office/drawing/2014/main" id="{327DDF26-1830-9911-EF73-C47887711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0" y="1663700"/>
            <a:ext cx="673100" cy="449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</a:rPr>
              <a:t>程序执行的例子</a:t>
            </a:r>
          </a:p>
        </p:txBody>
      </p:sp>
      <p:sp>
        <p:nvSpPr>
          <p:cNvPr id="20485" name="Rectangle 2">
            <a:extLst>
              <a:ext uri="{FF2B5EF4-FFF2-40B4-BE49-F238E27FC236}">
                <a16:creationId xmlns:a16="http://schemas.microsoft.com/office/drawing/2014/main" id="{B28BC2FB-E9C8-8185-10D2-802F2CA8C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04800"/>
            <a:ext cx="75438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4400" b="1"/>
              <a:t>1.3 </a:t>
            </a:r>
            <a:r>
              <a:rPr lang="zh-CN" altLang="en-US" sz="4400" b="1"/>
              <a:t>指令的执行</a:t>
            </a:r>
            <a:endParaRPr lang="zh-CN" altLang="en-US" sz="4400" b="1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>
            <a:extLst>
              <a:ext uri="{FF2B5EF4-FFF2-40B4-BE49-F238E27FC236}">
                <a16:creationId xmlns:a16="http://schemas.microsoft.com/office/drawing/2014/main" id="{29542555-E5CF-F4C6-7304-F421C540CC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38185E3C-DA03-40F7-ADED-6BA13F75C012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16</a:t>
            </a:fld>
            <a:endParaRPr lang="zh-CN" altLang="en-US" sz="1400" b="1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D72F606-7EB2-BD03-B976-9322314E866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1.4 </a:t>
            </a:r>
            <a:r>
              <a:rPr lang="zh-CN" altLang="en-US" b="1"/>
              <a:t>中断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24648F41-D201-7B98-4896-02B48AB1477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zh-CN" altLang="en-US" sz="2800" b="1"/>
              <a:t>中断什么？处理器正常处理过程</a:t>
            </a:r>
          </a:p>
          <a:p>
            <a:pPr eaLnBrk="1" hangingPunct="1">
              <a:lnSpc>
                <a:spcPct val="90%"/>
              </a:lnSpc>
            </a:pPr>
            <a:r>
              <a:rPr lang="zh-CN" altLang="en-US" sz="2800" b="1"/>
              <a:t>为什么要中断？</a:t>
            </a:r>
          </a:p>
          <a:p>
            <a:pPr lvl="1" eaLnBrk="1" hangingPunct="1">
              <a:lnSpc>
                <a:spcPct val="90%"/>
              </a:lnSpc>
            </a:pPr>
            <a:r>
              <a:rPr lang="zh-CN" altLang="en-US" sz="2400" b="1"/>
              <a:t>大多数的</a:t>
            </a:r>
            <a:r>
              <a:rPr lang="en-US" altLang="zh-CN" sz="2400" b="1"/>
              <a:t> I/O </a:t>
            </a:r>
            <a:r>
              <a:rPr lang="zh-CN" altLang="en-US" sz="2400" b="1"/>
              <a:t>设备都比处理器慢</a:t>
            </a:r>
            <a:endParaRPr lang="en-US" altLang="zh-CN" sz="2400" b="1"/>
          </a:p>
          <a:p>
            <a:pPr lvl="1" eaLnBrk="1" hangingPunct="1">
              <a:lnSpc>
                <a:spcPct val="90%"/>
              </a:lnSpc>
            </a:pPr>
            <a:r>
              <a:rPr lang="zh-CN" altLang="en-US" sz="2400" b="1"/>
              <a:t>处理器必须等待</a:t>
            </a:r>
            <a:r>
              <a:rPr lang="en-US" altLang="zh-CN" sz="2400" b="1"/>
              <a:t>I/O</a:t>
            </a:r>
            <a:r>
              <a:rPr lang="zh-CN" altLang="en-US" sz="2400" b="1"/>
              <a:t>设备</a:t>
            </a:r>
          </a:p>
          <a:p>
            <a:pPr lvl="1" eaLnBrk="1" hangingPunct="1">
              <a:lnSpc>
                <a:spcPct val="90%"/>
              </a:lnSpc>
            </a:pPr>
            <a:r>
              <a:rPr lang="zh-CN" altLang="en-US" sz="2400" b="1"/>
              <a:t>处理器的利用率不高、浪费</a:t>
            </a:r>
          </a:p>
          <a:p>
            <a:pPr eaLnBrk="1" hangingPunct="1">
              <a:lnSpc>
                <a:spcPct val="90%"/>
              </a:lnSpc>
            </a:pPr>
            <a:r>
              <a:rPr lang="zh-CN" altLang="en-US" sz="2800" b="1"/>
              <a:t>中断的类别？</a:t>
            </a:r>
          </a:p>
          <a:p>
            <a:pPr lvl="1" eaLnBrk="1" hangingPunct="1">
              <a:lnSpc>
                <a:spcPct val="90%"/>
              </a:lnSpc>
            </a:pPr>
            <a:r>
              <a:rPr lang="zh-CN" altLang="en-US" sz="2400" b="1"/>
              <a:t>程序中断</a:t>
            </a:r>
          </a:p>
          <a:p>
            <a:pPr lvl="1" eaLnBrk="1" hangingPunct="1">
              <a:lnSpc>
                <a:spcPct val="90%"/>
              </a:lnSpc>
            </a:pPr>
            <a:r>
              <a:rPr lang="zh-CN" altLang="en-US" sz="2400" b="1"/>
              <a:t>时钟中断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400" b="1"/>
              <a:t>I/O</a:t>
            </a:r>
            <a:r>
              <a:rPr lang="zh-CN" altLang="en-US" sz="2400" b="1"/>
              <a:t>中断</a:t>
            </a:r>
          </a:p>
          <a:p>
            <a:pPr lvl="1" eaLnBrk="1" hangingPunct="1">
              <a:lnSpc>
                <a:spcPct val="90%"/>
              </a:lnSpc>
            </a:pPr>
            <a:r>
              <a:rPr lang="zh-CN" altLang="en-US" sz="2400" b="1"/>
              <a:t>硬件失效中断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第01章 中断的具体过程是咋样的呢_.mp4">
            <a:hlinkClick r:id="" action="ppaction://media"/>
            <a:extLst>
              <a:ext uri="{FF2B5EF4-FFF2-40B4-BE49-F238E27FC236}">
                <a16:creationId xmlns:a16="http://schemas.microsoft.com/office/drawing/2014/main" id="{B4C0415D-E1C1-596B-18A5-730DA2EE11F1}"/>
              </a:ext>
            </a:extLst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71650"/>
            <a:ext cx="82296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38F1C6-030A-B6FB-1751-3AFDAB288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%"/>
              </a:spcBef>
              <a:spcAft>
                <a:spcPct val="0%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%"/>
              </a:spcBef>
              <a:spcAft>
                <a:spcPct val="0%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%"/>
              </a:spcBef>
              <a:spcAft>
                <a:spcPct val="0%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%"/>
              </a:spcBef>
              <a:spcAft>
                <a:spcPct val="0%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%"/>
              </a:spcBef>
              <a:spcAft>
                <a:spcPct val="0%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%"/>
              </a:spcBef>
              <a:spcAft>
                <a:spcPct val="0%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%"/>
              </a:spcBef>
              <a:spcAft>
                <a:spcPct val="0%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%"/>
              </a:spcBef>
              <a:spcAft>
                <a:spcPct val="0%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%"/>
              </a:spcBef>
              <a:spcAft>
                <a:spcPct val="0%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kern="0" dirty="0"/>
              <a:t>中断的软硬件工作过程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2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%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1">
            <a:extLst>
              <a:ext uri="{FF2B5EF4-FFF2-40B4-BE49-F238E27FC236}">
                <a16:creationId xmlns:a16="http://schemas.microsoft.com/office/drawing/2014/main" id="{D2B213C3-3DFD-606C-EF8F-4D7E969EDE2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325438"/>
            <a:ext cx="7883525" cy="620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>
            <a:extLst>
              <a:ext uri="{FF2B5EF4-FFF2-40B4-BE49-F238E27FC236}">
                <a16:creationId xmlns:a16="http://schemas.microsoft.com/office/drawing/2014/main" id="{13A0569C-8E92-B858-50EE-C63D2103A0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3107F901-F65C-452B-B8B6-1E849C2A5B14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19</a:t>
            </a:fld>
            <a:endParaRPr lang="zh-CN" altLang="en-US" sz="1400" b="1"/>
          </a:p>
        </p:txBody>
      </p:sp>
      <p:pic>
        <p:nvPicPr>
          <p:cNvPr id="24579" name="Picture 4">
            <a:extLst>
              <a:ext uri="{FF2B5EF4-FFF2-40B4-BE49-F238E27FC236}">
                <a16:creationId xmlns:a16="http://schemas.microsoft.com/office/drawing/2014/main" id="{F33708A0-98FF-B56A-153C-6F0ACE99B685}"/>
              </a:ext>
            </a:extLst>
          </p:cNvPr>
          <p:cNvPicPr>
            <a:picLocks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2588" y="1849438"/>
            <a:ext cx="2816225" cy="4441825"/>
          </a:xfrm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2D2D6083-DC8A-265A-752C-259F04CE5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1854200"/>
            <a:ext cx="2809875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24581" name="Picture 4">
            <a:extLst>
              <a:ext uri="{FF2B5EF4-FFF2-40B4-BE49-F238E27FC236}">
                <a16:creationId xmlns:a16="http://schemas.microsoft.com/office/drawing/2014/main" id="{8AB67F43-F7E5-62BD-51C8-019187A91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288" y="1876425"/>
            <a:ext cx="2789237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24582" name="Rectangle 2">
            <a:extLst>
              <a:ext uri="{FF2B5EF4-FFF2-40B4-BE49-F238E27FC236}">
                <a16:creationId xmlns:a16="http://schemas.microsoft.com/office/drawing/2014/main" id="{9A875C88-F27E-7312-34D5-36DECC6A8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04800"/>
            <a:ext cx="75438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4400" b="1">
                <a:solidFill>
                  <a:schemeClr val="tx2"/>
                </a:solidFill>
              </a:rPr>
              <a:t>1.4 </a:t>
            </a:r>
            <a:r>
              <a:rPr lang="zh-CN" altLang="en-US" sz="4400" b="1">
                <a:solidFill>
                  <a:schemeClr val="tx2"/>
                </a:solidFill>
              </a:rPr>
              <a:t>中断 ： </a:t>
            </a:r>
            <a:r>
              <a:rPr lang="zh-CN" altLang="en-US" sz="2800" b="1">
                <a:solidFill>
                  <a:schemeClr val="tx2"/>
                </a:solidFill>
              </a:rPr>
              <a:t>有无中断程序控制流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>
            <a:extLst>
              <a:ext uri="{FF2B5EF4-FFF2-40B4-BE49-F238E27FC236}">
                <a16:creationId xmlns:a16="http://schemas.microsoft.com/office/drawing/2014/main" id="{B3F24194-7085-7548-2C8B-5CA1012246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如果没有操作系统</a:t>
            </a:r>
          </a:p>
        </p:txBody>
      </p:sp>
      <p:sp>
        <p:nvSpPr>
          <p:cNvPr id="5123" name="内容占位符 2">
            <a:extLst>
              <a:ext uri="{FF2B5EF4-FFF2-40B4-BE49-F238E27FC236}">
                <a16:creationId xmlns:a16="http://schemas.microsoft.com/office/drawing/2014/main" id="{77EC15A5-26B3-7CFD-2EEE-34A74182EE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533900"/>
          </a:xfrm>
        </p:spPr>
        <p:txBody>
          <a:bodyPr/>
          <a:lstStyle/>
          <a:p>
            <a:r>
              <a:rPr lang="zh-CN" altLang="en-US"/>
              <a:t>我们使用计算机的用户体验是这样的：</a:t>
            </a:r>
            <a:endParaRPr lang="en-US" altLang="zh-CN"/>
          </a:p>
          <a:p>
            <a:pPr lvl="1"/>
            <a:r>
              <a:rPr lang="zh-CN" altLang="en-US" sz="2400"/>
              <a:t>没有漂亮易用的“图形用户界面”</a:t>
            </a:r>
            <a:endParaRPr lang="en-US" altLang="zh-CN" sz="2400"/>
          </a:p>
          <a:p>
            <a:pPr lvl="1"/>
            <a:r>
              <a:rPr lang="zh-CN" altLang="en-US" sz="2400"/>
              <a:t>你不能一边听歌，一边浏览网页</a:t>
            </a:r>
            <a:r>
              <a:rPr lang="en-US" altLang="zh-CN" sz="2400"/>
              <a:t>——</a:t>
            </a:r>
            <a:r>
              <a:rPr lang="zh-CN" altLang="en-US" sz="2400"/>
              <a:t>没有多程序支持</a:t>
            </a:r>
            <a:endParaRPr lang="en-US" altLang="zh-CN" sz="2400"/>
          </a:p>
          <a:p>
            <a:pPr lvl="1"/>
            <a:r>
              <a:rPr lang="zh-CN" altLang="en-US" sz="2400"/>
              <a:t>你甚至不能玩游戏</a:t>
            </a:r>
            <a:r>
              <a:rPr lang="en-US" altLang="zh-CN" sz="2400"/>
              <a:t>——</a:t>
            </a:r>
            <a:r>
              <a:rPr lang="zh-CN" altLang="en-US" sz="2400"/>
              <a:t>因为需要多线程支持</a:t>
            </a:r>
            <a:endParaRPr lang="en-US" altLang="zh-CN" sz="2400"/>
          </a:p>
          <a:p>
            <a:pPr lvl="1"/>
            <a:r>
              <a:rPr lang="zh-CN" altLang="en-US" sz="2400"/>
              <a:t>你的程序运行时间会很长</a:t>
            </a:r>
            <a:r>
              <a:rPr lang="en-US" altLang="zh-CN" sz="2400"/>
              <a:t>——</a:t>
            </a:r>
            <a:r>
              <a:rPr lang="zh-CN" altLang="en-US" sz="2400"/>
              <a:t>因为缺乏调度机制</a:t>
            </a:r>
            <a:endParaRPr lang="en-US" altLang="zh-CN" sz="2400"/>
          </a:p>
          <a:p>
            <a:pPr lvl="1"/>
            <a:r>
              <a:rPr lang="zh-CN" altLang="en-US" sz="2400"/>
              <a:t>你写程序需要非常费力，而且效率低下</a:t>
            </a:r>
            <a:r>
              <a:rPr lang="en-US" altLang="zh-CN" sz="2400"/>
              <a:t>——</a:t>
            </a:r>
            <a:r>
              <a:rPr lang="zh-CN" altLang="en-US" sz="2400"/>
              <a:t>因为你必须管理各种硬件的处理细节</a:t>
            </a:r>
            <a:r>
              <a:rPr lang="en-US" altLang="zh-CN" sz="2400"/>
              <a:t>(</a:t>
            </a:r>
            <a:r>
              <a:rPr lang="zh-CN" altLang="en-US" sz="2400"/>
              <a:t>内存、磁盘、</a:t>
            </a:r>
            <a:r>
              <a:rPr lang="en-US" altLang="zh-CN" sz="2400"/>
              <a:t>IO</a:t>
            </a:r>
            <a:r>
              <a:rPr lang="zh-CN" altLang="en-US" sz="2400"/>
              <a:t>管理</a:t>
            </a:r>
            <a:r>
              <a:rPr lang="en-US" altLang="zh-CN" sz="2400"/>
              <a:t>)</a:t>
            </a:r>
          </a:p>
          <a:p>
            <a:pPr lvl="1"/>
            <a:r>
              <a:rPr lang="zh-CN" altLang="en-US" sz="2400"/>
              <a:t>所有的软件都是针对每个计算机定制的，没有通用软件</a:t>
            </a:r>
            <a:r>
              <a:rPr lang="en-US" altLang="zh-CN" sz="2400"/>
              <a:t>……</a:t>
            </a:r>
            <a:endParaRPr lang="zh-CN" altLang="en-US" sz="2400"/>
          </a:p>
        </p:txBody>
      </p:sp>
    </p:spTree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5">
            <a:extLst>
              <a:ext uri="{FF2B5EF4-FFF2-40B4-BE49-F238E27FC236}">
                <a16:creationId xmlns:a16="http://schemas.microsoft.com/office/drawing/2014/main" id="{C6BA0EF5-3345-FA41-B140-3F4BF5184D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E2E1C2ED-6131-40A0-B2F0-3C0EB8FCF712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20</a:t>
            </a:fld>
            <a:endParaRPr lang="zh-CN" altLang="en-US" sz="1400" b="1"/>
          </a:p>
        </p:txBody>
      </p:sp>
      <p:sp>
        <p:nvSpPr>
          <p:cNvPr id="26627" name="Rectangle 5">
            <a:extLst>
              <a:ext uri="{FF2B5EF4-FFF2-40B4-BE49-F238E27FC236}">
                <a16:creationId xmlns:a16="http://schemas.microsoft.com/office/drawing/2014/main" id="{2BEF5F68-3AB3-FF41-5D4B-FEFD9543319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35000" y="254000"/>
            <a:ext cx="7543800" cy="504825"/>
          </a:xfrm>
        </p:spPr>
        <p:txBody>
          <a:bodyPr/>
          <a:lstStyle/>
          <a:p>
            <a:pPr eaLnBrk="1" hangingPunct="1"/>
            <a:r>
              <a:rPr lang="zh-CN" altLang="en-US" sz="4000" b="1"/>
              <a:t>图</a:t>
            </a:r>
            <a:r>
              <a:rPr lang="en-US" altLang="zh-CN" sz="4000" b="1"/>
              <a:t>1.5</a:t>
            </a:r>
            <a:r>
              <a:rPr lang="zh-CN" altLang="en-US" sz="4000" b="1"/>
              <a:t>的程序时序图</a:t>
            </a: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EF716224-7AD5-8BC9-E468-3BA41A1518EC}"/>
              </a:ext>
            </a:extLst>
          </p:cNvPr>
          <p:cNvPicPr>
            <a:picLocks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1013" y="914400"/>
            <a:ext cx="4154487" cy="5334000"/>
          </a:xfrm>
        </p:spPr>
      </p:pic>
      <p:pic>
        <p:nvPicPr>
          <p:cNvPr id="26629" name="Picture 4">
            <a:extLst>
              <a:ext uri="{FF2B5EF4-FFF2-40B4-BE49-F238E27FC236}">
                <a16:creationId xmlns:a16="http://schemas.microsoft.com/office/drawing/2014/main" id="{041E3884-1A92-4B65-0F19-E2F306019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939800"/>
            <a:ext cx="3792537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>
            <a:extLst>
              <a:ext uri="{FF2B5EF4-FFF2-40B4-BE49-F238E27FC236}">
                <a16:creationId xmlns:a16="http://schemas.microsoft.com/office/drawing/2014/main" id="{08ED795B-7386-E5B5-66A8-EF75B6F1F1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ECFCED1A-D59D-4109-9D09-99354280ACD4}" type="slidenum">
              <a:rPr lang="zh-CN" altLang="en-US" sz="1400" smtClean="0"/>
              <a:pPr>
                <a:spcBef>
                  <a:spcPct val="0%"/>
                </a:spcBef>
                <a:buFontTx/>
                <a:buNone/>
              </a:pPr>
              <a:t>21</a:t>
            </a:fld>
            <a:endParaRPr lang="zh-CN" altLang="en-US" sz="140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B94EA8E-F164-4385-35E2-E5E3AE0AA76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1.4.1 </a:t>
            </a:r>
            <a:r>
              <a:rPr lang="zh-CN" altLang="en-US" b="1"/>
              <a:t>中断和指令周期</a:t>
            </a:r>
          </a:p>
        </p:txBody>
      </p:sp>
      <p:pic>
        <p:nvPicPr>
          <p:cNvPr id="27652" name="Picture 5">
            <a:extLst>
              <a:ext uri="{FF2B5EF4-FFF2-40B4-BE49-F238E27FC236}">
                <a16:creationId xmlns:a16="http://schemas.microsoft.com/office/drawing/2014/main" id="{048E2E4A-1404-0E61-42D2-15B30061FEBB}"/>
              </a:ext>
            </a:extLst>
          </p:cNvPr>
          <p:cNvPicPr>
            <a:picLocks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4188" y="1658938"/>
            <a:ext cx="7534275" cy="3206750"/>
          </a:xfrm>
        </p:spPr>
      </p:pic>
      <p:sp>
        <p:nvSpPr>
          <p:cNvPr id="27653" name="Rectangle 2">
            <a:extLst>
              <a:ext uri="{FF2B5EF4-FFF2-40B4-BE49-F238E27FC236}">
                <a16:creationId xmlns:a16="http://schemas.microsoft.com/office/drawing/2014/main" id="{A068ADF5-E84F-C42C-65F5-E48764444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300" y="4965700"/>
            <a:ext cx="53340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>
                <a:solidFill>
                  <a:schemeClr val="tx2"/>
                </a:solidFill>
              </a:rPr>
              <a:t>有中断的指令周期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>
            <a:extLst>
              <a:ext uri="{FF2B5EF4-FFF2-40B4-BE49-F238E27FC236}">
                <a16:creationId xmlns:a16="http://schemas.microsoft.com/office/drawing/2014/main" id="{DADD60DA-5A89-C372-80C2-0137DC491F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342AE3F6-30CB-43A9-8F42-6583B5C13BC9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22</a:t>
            </a:fld>
            <a:endParaRPr lang="zh-CN" altLang="en-US" sz="1400" b="1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9712E988-2C66-EFE8-3E95-CB07BAA28DA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1.4.1 </a:t>
            </a:r>
            <a:r>
              <a:rPr lang="zh-CN" altLang="en-US" b="1"/>
              <a:t>中断和指令周期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15221FBF-8E5A-1A82-331D-9F7CA5B9266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42900" y="2082800"/>
            <a:ext cx="7543800" cy="4114800"/>
          </a:xfrm>
        </p:spPr>
        <p:txBody>
          <a:bodyPr/>
          <a:lstStyle/>
          <a:p>
            <a:pPr eaLnBrk="1" hangingPunct="1"/>
            <a:r>
              <a:rPr lang="zh-CN" altLang="en-US" b="1"/>
              <a:t>中断产生的控制转移：</a:t>
            </a:r>
          </a:p>
          <a:p>
            <a:pPr lvl="1" eaLnBrk="1" hangingPunct="1"/>
            <a:r>
              <a:rPr lang="zh-CN" altLang="en-US" b="1"/>
              <a:t>挂起正常执行过程</a:t>
            </a:r>
          </a:p>
          <a:p>
            <a:pPr lvl="1" eaLnBrk="1" hangingPunct="1"/>
            <a:r>
              <a:rPr lang="zh-CN" altLang="en-US" b="1"/>
              <a:t>转中断处理</a:t>
            </a:r>
          </a:p>
          <a:p>
            <a:pPr lvl="1" eaLnBrk="1" hangingPunct="1"/>
            <a:r>
              <a:rPr lang="zh-CN" altLang="en-US" b="1"/>
              <a:t>恢复正常执行过程</a:t>
            </a:r>
          </a:p>
        </p:txBody>
      </p:sp>
      <p:pic>
        <p:nvPicPr>
          <p:cNvPr id="28677" name="Picture 6">
            <a:extLst>
              <a:ext uri="{FF2B5EF4-FFF2-40B4-BE49-F238E27FC236}">
                <a16:creationId xmlns:a16="http://schemas.microsoft.com/office/drawing/2014/main" id="{4CE63B4F-F755-8E1D-8955-715C08B4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388" y="2701925"/>
            <a:ext cx="4440237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>
            <a:extLst>
              <a:ext uri="{FF2B5EF4-FFF2-40B4-BE49-F238E27FC236}">
                <a16:creationId xmlns:a16="http://schemas.microsoft.com/office/drawing/2014/main" id="{899141EF-F7A7-DB74-BD38-0BA852CA95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27800" y="638175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190051D0-90AF-4A15-9B4C-C63C994FB776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23</a:t>
            </a:fld>
            <a:endParaRPr lang="zh-CN" altLang="en-US" sz="1400" b="1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6E81CBBC-F5C0-A009-609A-96934BCF4B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1.4.2 </a:t>
            </a:r>
            <a:r>
              <a:rPr lang="zh-CN" altLang="en-US" b="1"/>
              <a:t>中断处理</a:t>
            </a:r>
          </a:p>
        </p:txBody>
      </p:sp>
      <p:sp>
        <p:nvSpPr>
          <p:cNvPr id="29700" name="Rectangle 6">
            <a:extLst>
              <a:ext uri="{FF2B5EF4-FFF2-40B4-BE49-F238E27FC236}">
                <a16:creationId xmlns:a16="http://schemas.microsoft.com/office/drawing/2014/main" id="{CA13EB26-F80F-0A27-A8EF-F890D0265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0" y="1917700"/>
            <a:ext cx="2527300" cy="774700"/>
          </a:xfrm>
          <a:prstGeom prst="rect">
            <a:avLst/>
          </a:prstGeom>
          <a:noFill/>
          <a:ln w="28575">
            <a:solidFill>
              <a:schemeClr val="tx1"/>
            </a:solidFill>
            <a:miter lim="800%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000" b="1"/>
              <a:t>设备控制器或其它系统硬件产生一个中断</a:t>
            </a:r>
          </a:p>
        </p:txBody>
      </p:sp>
      <p:sp>
        <p:nvSpPr>
          <p:cNvPr id="29701" name="Rectangle 7">
            <a:extLst>
              <a:ext uri="{FF2B5EF4-FFF2-40B4-BE49-F238E27FC236}">
                <a16:creationId xmlns:a16="http://schemas.microsoft.com/office/drawing/2014/main" id="{F6E0ADCA-FF0E-E16B-BAB2-BE8C67FD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0" y="2921000"/>
            <a:ext cx="2527300" cy="774700"/>
          </a:xfrm>
          <a:prstGeom prst="rect">
            <a:avLst/>
          </a:prstGeom>
          <a:noFill/>
          <a:ln w="28575">
            <a:solidFill>
              <a:schemeClr val="tx1"/>
            </a:solidFill>
            <a:miter lim="800%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000" b="1"/>
              <a:t>处理器结束当前指令的执行</a:t>
            </a:r>
          </a:p>
        </p:txBody>
      </p:sp>
      <p:sp>
        <p:nvSpPr>
          <p:cNvPr id="29702" name="Rectangle 8">
            <a:extLst>
              <a:ext uri="{FF2B5EF4-FFF2-40B4-BE49-F238E27FC236}">
                <a16:creationId xmlns:a16="http://schemas.microsoft.com/office/drawing/2014/main" id="{7EC064A9-4EDB-80CE-118C-3C125AA55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0" y="3924300"/>
            <a:ext cx="2527300" cy="774700"/>
          </a:xfrm>
          <a:prstGeom prst="rect">
            <a:avLst/>
          </a:prstGeom>
          <a:noFill/>
          <a:ln w="28575">
            <a:solidFill>
              <a:schemeClr val="tx1"/>
            </a:solidFill>
            <a:miter lim="800%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000" b="1"/>
              <a:t>处理器发送中断应答信号</a:t>
            </a:r>
          </a:p>
        </p:txBody>
      </p:sp>
      <p:sp>
        <p:nvSpPr>
          <p:cNvPr id="29703" name="Rectangle 9">
            <a:extLst>
              <a:ext uri="{FF2B5EF4-FFF2-40B4-BE49-F238E27FC236}">
                <a16:creationId xmlns:a16="http://schemas.microsoft.com/office/drawing/2014/main" id="{BA4AA363-EF2B-EA30-2BA4-761CB636B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0" y="4927600"/>
            <a:ext cx="2527300" cy="774700"/>
          </a:xfrm>
          <a:prstGeom prst="rect">
            <a:avLst/>
          </a:prstGeom>
          <a:noFill/>
          <a:ln w="28575">
            <a:solidFill>
              <a:schemeClr val="tx1"/>
            </a:solidFill>
            <a:miter lim="800%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000" b="1"/>
              <a:t>处理器将</a:t>
            </a:r>
            <a:r>
              <a:rPr lang="en-US" altLang="zh-CN" sz="2000" b="1"/>
              <a:t>PSW</a:t>
            </a:r>
            <a:r>
              <a:rPr lang="zh-CN" altLang="en-US" sz="2000" b="1"/>
              <a:t>和</a:t>
            </a:r>
            <a:r>
              <a:rPr lang="en-US" altLang="zh-CN" sz="2000" b="1"/>
              <a:t>PC</a:t>
            </a:r>
            <a:r>
              <a:rPr lang="zh-CN" altLang="en-US" sz="2000" b="1"/>
              <a:t>压入控制栈</a:t>
            </a:r>
          </a:p>
        </p:txBody>
      </p:sp>
      <p:sp>
        <p:nvSpPr>
          <p:cNvPr id="29704" name="Rectangle 10">
            <a:extLst>
              <a:ext uri="{FF2B5EF4-FFF2-40B4-BE49-F238E27FC236}">
                <a16:creationId xmlns:a16="http://schemas.microsoft.com/office/drawing/2014/main" id="{E7C8BE08-1C7C-8AF9-3C57-44558B46D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0" y="5880100"/>
            <a:ext cx="2527300" cy="774700"/>
          </a:xfrm>
          <a:prstGeom prst="rect">
            <a:avLst/>
          </a:prstGeom>
          <a:noFill/>
          <a:ln w="28575">
            <a:solidFill>
              <a:schemeClr val="tx1"/>
            </a:solidFill>
            <a:miter lim="800%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000" b="1"/>
              <a:t>根据中断，处理器加载新的</a:t>
            </a:r>
            <a:r>
              <a:rPr lang="en-US" altLang="zh-CN" sz="2000" b="1"/>
              <a:t>PC</a:t>
            </a:r>
            <a:r>
              <a:rPr lang="zh-CN" altLang="en-US" sz="2000" b="1"/>
              <a:t>值</a:t>
            </a:r>
          </a:p>
        </p:txBody>
      </p:sp>
      <p:sp>
        <p:nvSpPr>
          <p:cNvPr id="29705" name="Rectangle 11">
            <a:extLst>
              <a:ext uri="{FF2B5EF4-FFF2-40B4-BE49-F238E27FC236}">
                <a16:creationId xmlns:a16="http://schemas.microsoft.com/office/drawing/2014/main" id="{7FACA765-DB71-B6AF-DE48-9F3064C39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800" y="2209800"/>
            <a:ext cx="2527300" cy="774700"/>
          </a:xfrm>
          <a:prstGeom prst="rect">
            <a:avLst/>
          </a:prstGeom>
          <a:noFill/>
          <a:ln w="28575">
            <a:solidFill>
              <a:schemeClr val="tx1"/>
            </a:solidFill>
            <a:miter lim="800%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000" b="1"/>
              <a:t>保存剩余的状态信息</a:t>
            </a:r>
          </a:p>
        </p:txBody>
      </p:sp>
      <p:sp>
        <p:nvSpPr>
          <p:cNvPr id="29706" name="Rectangle 12">
            <a:extLst>
              <a:ext uri="{FF2B5EF4-FFF2-40B4-BE49-F238E27FC236}">
                <a16:creationId xmlns:a16="http://schemas.microsoft.com/office/drawing/2014/main" id="{CD21D2EC-07BA-D3B7-92FD-0239D48BF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800" y="3213100"/>
            <a:ext cx="2527300" cy="774700"/>
          </a:xfrm>
          <a:prstGeom prst="rect">
            <a:avLst/>
          </a:prstGeom>
          <a:noFill/>
          <a:ln w="28575">
            <a:solidFill>
              <a:schemeClr val="tx1"/>
            </a:solidFill>
            <a:miter lim="800%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000" b="1"/>
              <a:t>处理中断</a:t>
            </a:r>
          </a:p>
        </p:txBody>
      </p:sp>
      <p:sp>
        <p:nvSpPr>
          <p:cNvPr id="29707" name="Rectangle 13">
            <a:extLst>
              <a:ext uri="{FF2B5EF4-FFF2-40B4-BE49-F238E27FC236}">
                <a16:creationId xmlns:a16="http://schemas.microsoft.com/office/drawing/2014/main" id="{8C72907B-B2D6-4DB2-788B-27DAE3F11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800" y="4216400"/>
            <a:ext cx="2527300" cy="774700"/>
          </a:xfrm>
          <a:prstGeom prst="rect">
            <a:avLst/>
          </a:prstGeom>
          <a:noFill/>
          <a:ln w="28575">
            <a:solidFill>
              <a:schemeClr val="tx1"/>
            </a:solidFill>
            <a:miter lim="800%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000" b="1"/>
              <a:t>恢复处理状态信息</a:t>
            </a:r>
          </a:p>
        </p:txBody>
      </p:sp>
      <p:sp>
        <p:nvSpPr>
          <p:cNvPr id="29708" name="Rectangle 14">
            <a:extLst>
              <a:ext uri="{FF2B5EF4-FFF2-40B4-BE49-F238E27FC236}">
                <a16:creationId xmlns:a16="http://schemas.microsoft.com/office/drawing/2014/main" id="{728E45BA-2D76-6945-9EC1-C6EFFF2FF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800" y="5232400"/>
            <a:ext cx="2527300" cy="774700"/>
          </a:xfrm>
          <a:prstGeom prst="rect">
            <a:avLst/>
          </a:prstGeom>
          <a:noFill/>
          <a:ln w="28575">
            <a:solidFill>
              <a:schemeClr val="tx1"/>
            </a:solidFill>
            <a:miter lim="800%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000" b="1"/>
              <a:t>恢复旧</a:t>
            </a:r>
            <a:r>
              <a:rPr lang="en-US" altLang="zh-CN" sz="2000" b="1"/>
              <a:t>PSW</a:t>
            </a:r>
            <a:r>
              <a:rPr lang="zh-CN" altLang="en-US" sz="2000" b="1"/>
              <a:t>和</a:t>
            </a:r>
            <a:r>
              <a:rPr lang="en-US" altLang="zh-CN" sz="2000" b="1"/>
              <a:t>PC</a:t>
            </a:r>
            <a:r>
              <a:rPr lang="zh-CN" altLang="en-US" sz="2000" b="1"/>
              <a:t>值</a:t>
            </a:r>
          </a:p>
        </p:txBody>
      </p:sp>
      <p:cxnSp>
        <p:nvCxnSpPr>
          <p:cNvPr id="29709" name="AutoShape 15">
            <a:extLst>
              <a:ext uri="{FF2B5EF4-FFF2-40B4-BE49-F238E27FC236}">
                <a16:creationId xmlns:a16="http://schemas.microsoft.com/office/drawing/2014/main" id="{12D97569-4886-2425-53F7-232B8777B52C}"/>
              </a:ext>
            </a:extLst>
          </p:cNvPr>
          <p:cNvCxnSpPr>
            <a:cxnSpLocks noChangeShapeType="1"/>
            <a:stCxn id="29700" idx="2"/>
            <a:endCxn id="29701" idx="0"/>
          </p:cNvCxnSpPr>
          <p:nvPr/>
        </p:nvCxnSpPr>
        <p:spPr bwMode="auto">
          <a:xfrm>
            <a:off x="2762250" y="2706688"/>
            <a:ext cx="0" cy="200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0" name="AutoShape 16">
            <a:extLst>
              <a:ext uri="{FF2B5EF4-FFF2-40B4-BE49-F238E27FC236}">
                <a16:creationId xmlns:a16="http://schemas.microsoft.com/office/drawing/2014/main" id="{36AC92AF-603F-1361-7ED6-28CD3A457EAB}"/>
              </a:ext>
            </a:extLst>
          </p:cNvPr>
          <p:cNvCxnSpPr>
            <a:cxnSpLocks noChangeShapeType="1"/>
            <a:stCxn id="29701" idx="2"/>
            <a:endCxn id="29702" idx="0"/>
          </p:cNvCxnSpPr>
          <p:nvPr/>
        </p:nvCxnSpPr>
        <p:spPr bwMode="auto">
          <a:xfrm>
            <a:off x="2762250" y="3709988"/>
            <a:ext cx="0" cy="200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1" name="AutoShape 17">
            <a:extLst>
              <a:ext uri="{FF2B5EF4-FFF2-40B4-BE49-F238E27FC236}">
                <a16:creationId xmlns:a16="http://schemas.microsoft.com/office/drawing/2014/main" id="{C060BEF1-3D24-D66C-7B45-95B5D5561A90}"/>
              </a:ext>
            </a:extLst>
          </p:cNvPr>
          <p:cNvCxnSpPr>
            <a:cxnSpLocks noChangeShapeType="1"/>
            <a:stCxn id="29702" idx="2"/>
            <a:endCxn id="29703" idx="0"/>
          </p:cNvCxnSpPr>
          <p:nvPr/>
        </p:nvCxnSpPr>
        <p:spPr bwMode="auto">
          <a:xfrm>
            <a:off x="2762250" y="4713288"/>
            <a:ext cx="0" cy="200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2" name="AutoShape 18">
            <a:extLst>
              <a:ext uri="{FF2B5EF4-FFF2-40B4-BE49-F238E27FC236}">
                <a16:creationId xmlns:a16="http://schemas.microsoft.com/office/drawing/2014/main" id="{A01D2FEE-2987-EA1B-3539-6C55E28CF94A}"/>
              </a:ext>
            </a:extLst>
          </p:cNvPr>
          <p:cNvCxnSpPr>
            <a:cxnSpLocks noChangeShapeType="1"/>
            <a:stCxn id="29703" idx="2"/>
            <a:endCxn id="29704" idx="0"/>
          </p:cNvCxnSpPr>
          <p:nvPr/>
        </p:nvCxnSpPr>
        <p:spPr bwMode="auto">
          <a:xfrm>
            <a:off x="2762250" y="5716588"/>
            <a:ext cx="0" cy="1492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3" name="AutoShape 19">
            <a:extLst>
              <a:ext uri="{FF2B5EF4-FFF2-40B4-BE49-F238E27FC236}">
                <a16:creationId xmlns:a16="http://schemas.microsoft.com/office/drawing/2014/main" id="{38525AE7-E6DE-F3D6-DA6B-3EBCF909A0B7}"/>
              </a:ext>
            </a:extLst>
          </p:cNvPr>
          <p:cNvCxnSpPr>
            <a:cxnSpLocks noChangeShapeType="1"/>
            <a:stCxn id="29704" idx="3"/>
            <a:endCxn id="29705" idx="1"/>
          </p:cNvCxnSpPr>
          <p:nvPr/>
        </p:nvCxnSpPr>
        <p:spPr bwMode="auto">
          <a:xfrm flipV="1">
            <a:off x="4040188" y="2597150"/>
            <a:ext cx="1457325" cy="36703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%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4" name="AutoShape 20">
            <a:extLst>
              <a:ext uri="{FF2B5EF4-FFF2-40B4-BE49-F238E27FC236}">
                <a16:creationId xmlns:a16="http://schemas.microsoft.com/office/drawing/2014/main" id="{A76D5787-2805-1822-D9EC-BA1DBA72E446}"/>
              </a:ext>
            </a:extLst>
          </p:cNvPr>
          <p:cNvCxnSpPr>
            <a:cxnSpLocks noChangeShapeType="1"/>
            <a:stCxn id="29705" idx="2"/>
            <a:endCxn id="29706" idx="0"/>
          </p:cNvCxnSpPr>
          <p:nvPr/>
        </p:nvCxnSpPr>
        <p:spPr bwMode="auto">
          <a:xfrm>
            <a:off x="6775450" y="2998788"/>
            <a:ext cx="0" cy="200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5" name="AutoShape 21">
            <a:extLst>
              <a:ext uri="{FF2B5EF4-FFF2-40B4-BE49-F238E27FC236}">
                <a16:creationId xmlns:a16="http://schemas.microsoft.com/office/drawing/2014/main" id="{4FB6D146-E739-B59F-B420-B496607B9153}"/>
              </a:ext>
            </a:extLst>
          </p:cNvPr>
          <p:cNvCxnSpPr>
            <a:cxnSpLocks noChangeShapeType="1"/>
            <a:stCxn id="29706" idx="2"/>
            <a:endCxn id="29707" idx="0"/>
          </p:cNvCxnSpPr>
          <p:nvPr/>
        </p:nvCxnSpPr>
        <p:spPr bwMode="auto">
          <a:xfrm>
            <a:off x="6775450" y="4002088"/>
            <a:ext cx="0" cy="200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6" name="AutoShape 22">
            <a:extLst>
              <a:ext uri="{FF2B5EF4-FFF2-40B4-BE49-F238E27FC236}">
                <a16:creationId xmlns:a16="http://schemas.microsoft.com/office/drawing/2014/main" id="{842C261A-5F60-ADAC-0875-40106A2833D5}"/>
              </a:ext>
            </a:extLst>
          </p:cNvPr>
          <p:cNvCxnSpPr>
            <a:cxnSpLocks noChangeShapeType="1"/>
            <a:stCxn id="29707" idx="2"/>
            <a:endCxn id="29708" idx="0"/>
          </p:cNvCxnSpPr>
          <p:nvPr/>
        </p:nvCxnSpPr>
        <p:spPr bwMode="auto">
          <a:xfrm>
            <a:off x="6775450" y="5005388"/>
            <a:ext cx="0" cy="212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17" name="Rectangle 23">
            <a:extLst>
              <a:ext uri="{FF2B5EF4-FFF2-40B4-BE49-F238E27FC236}">
                <a16:creationId xmlns:a16="http://schemas.microsoft.com/office/drawing/2014/main" id="{BB5989B6-DADA-67C5-262D-0DADCEFCF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100" y="6400800"/>
            <a:ext cx="25273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000" b="1"/>
              <a:t>简单中断处理</a:t>
            </a:r>
          </a:p>
        </p:txBody>
      </p:sp>
      <p:sp>
        <p:nvSpPr>
          <p:cNvPr id="29718" name="Rectangle 24">
            <a:extLst>
              <a:ext uri="{FF2B5EF4-FFF2-40B4-BE49-F238E27FC236}">
                <a16:creationId xmlns:a16="http://schemas.microsoft.com/office/drawing/2014/main" id="{E50AC3FC-F6F7-D0CE-2E35-18B318C0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0" y="1816100"/>
            <a:ext cx="25273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000" b="1"/>
              <a:t>软件</a:t>
            </a:r>
          </a:p>
        </p:txBody>
      </p:sp>
      <p:sp>
        <p:nvSpPr>
          <p:cNvPr id="29719" name="Rectangle 27">
            <a:extLst>
              <a:ext uri="{FF2B5EF4-FFF2-40B4-BE49-F238E27FC236}">
                <a16:creationId xmlns:a16="http://schemas.microsoft.com/office/drawing/2014/main" id="{838648E6-6EB9-AC3E-7DE9-09C5D7843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0" y="1485900"/>
            <a:ext cx="25273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000" b="1"/>
              <a:t>硬件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>
            <a:extLst>
              <a:ext uri="{FF2B5EF4-FFF2-40B4-BE49-F238E27FC236}">
                <a16:creationId xmlns:a16="http://schemas.microsoft.com/office/drawing/2014/main" id="{85BFE54B-0F6F-A2F1-FDA8-272AD4F056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B172DDEF-2941-47B0-9A14-95F5A541EBA9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24</a:t>
            </a:fld>
            <a:endParaRPr lang="zh-CN" altLang="en-US" sz="1400" b="1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75D3DC28-6046-61E8-9D57-9EF35C448AA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46188" y="1187450"/>
            <a:ext cx="7218362" cy="280988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zh-CN" altLang="en-US" sz="2800" b="1"/>
              <a:t>因中断而产生的存储器和寄存器的变化</a:t>
            </a:r>
          </a:p>
        </p:txBody>
      </p:sp>
      <p:pic>
        <p:nvPicPr>
          <p:cNvPr id="30724" name="Picture 6">
            <a:extLst>
              <a:ext uri="{FF2B5EF4-FFF2-40B4-BE49-F238E27FC236}">
                <a16:creationId xmlns:a16="http://schemas.microsoft.com/office/drawing/2014/main" id="{14D14EB9-62E8-29BA-B89B-0F8355177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81163"/>
            <a:ext cx="2438400" cy="499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30725" name="Rectangle 2">
            <a:extLst>
              <a:ext uri="{FF2B5EF4-FFF2-40B4-BE49-F238E27FC236}">
                <a16:creationId xmlns:a16="http://schemas.microsoft.com/office/drawing/2014/main" id="{79695CD9-5345-16DE-64C1-8C09780A9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100" y="165100"/>
            <a:ext cx="7543800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4400" b="1">
                <a:solidFill>
                  <a:schemeClr val="tx2"/>
                </a:solidFill>
              </a:rPr>
              <a:t>1.4.2 </a:t>
            </a:r>
            <a:r>
              <a:rPr lang="zh-CN" altLang="en-US" sz="4400" b="1">
                <a:solidFill>
                  <a:schemeClr val="tx2"/>
                </a:solidFill>
              </a:rPr>
              <a:t>中断处理 </a:t>
            </a:r>
          </a:p>
        </p:txBody>
      </p:sp>
      <p:pic>
        <p:nvPicPr>
          <p:cNvPr id="30726" name="Picture 6">
            <a:extLst>
              <a:ext uri="{FF2B5EF4-FFF2-40B4-BE49-F238E27FC236}">
                <a16:creationId xmlns:a16="http://schemas.microsoft.com/office/drawing/2014/main" id="{6E123837-C38B-3FBB-41B6-D30B5EEF3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213" y="1625600"/>
            <a:ext cx="2490787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32777" name="Rectangle 9">
            <a:extLst>
              <a:ext uri="{FF2B5EF4-FFF2-40B4-BE49-F238E27FC236}">
                <a16:creationId xmlns:a16="http://schemas.microsoft.com/office/drawing/2014/main" id="{9B9B04F6-D607-0A18-9E24-298D0CEDC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987800"/>
            <a:ext cx="1308100" cy="254000"/>
          </a:xfrm>
          <a:prstGeom prst="rect">
            <a:avLst/>
          </a:prstGeom>
          <a:noFill/>
          <a:ln w="28575">
            <a:solidFill>
              <a:schemeClr val="tx1"/>
            </a:solidFill>
            <a:miter lim="800%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000" b="1"/>
              <a:t>中断开始</a:t>
            </a:r>
          </a:p>
        </p:txBody>
      </p:sp>
      <p:sp>
        <p:nvSpPr>
          <p:cNvPr id="32778" name="Rectangle 10">
            <a:extLst>
              <a:ext uri="{FF2B5EF4-FFF2-40B4-BE49-F238E27FC236}">
                <a16:creationId xmlns:a16="http://schemas.microsoft.com/office/drawing/2014/main" id="{479DE5F3-8A10-8B29-3223-AFD0F3326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00" y="4432300"/>
            <a:ext cx="1308100" cy="254000"/>
          </a:xfrm>
          <a:prstGeom prst="rect">
            <a:avLst/>
          </a:prstGeom>
          <a:noFill/>
          <a:ln w="28575">
            <a:solidFill>
              <a:schemeClr val="tx1"/>
            </a:solidFill>
            <a:miter lim="800%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000" b="1"/>
              <a:t>中断返回</a:t>
            </a:r>
          </a:p>
        </p:txBody>
      </p:sp>
      <p:sp>
        <p:nvSpPr>
          <p:cNvPr id="32779" name="Line 11">
            <a:extLst>
              <a:ext uri="{FF2B5EF4-FFF2-40B4-BE49-F238E27FC236}">
                <a16:creationId xmlns:a16="http://schemas.microsoft.com/office/drawing/2014/main" id="{94053930-E61A-8EE3-6949-3F95BFAD33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06600" y="4127500"/>
            <a:ext cx="1600200" cy="977900"/>
          </a:xfrm>
          <a:prstGeom prst="line">
            <a:avLst/>
          </a:prstGeom>
          <a:noFill/>
          <a:ln w="28575">
            <a:solidFill>
              <a:srgbClr val="FF5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0" name="Line 12">
            <a:extLst>
              <a:ext uri="{FF2B5EF4-FFF2-40B4-BE49-F238E27FC236}">
                <a16:creationId xmlns:a16="http://schemas.microsoft.com/office/drawing/2014/main" id="{8BDD6322-41B5-3B98-1C13-74E3E79FF1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1400" y="4114800"/>
            <a:ext cx="1003300" cy="431800"/>
          </a:xfrm>
          <a:prstGeom prst="line">
            <a:avLst/>
          </a:prstGeom>
          <a:noFill/>
          <a:ln w="28575">
            <a:solidFill>
              <a:srgbClr val="FF5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1" name="Line 13">
            <a:extLst>
              <a:ext uri="{FF2B5EF4-FFF2-40B4-BE49-F238E27FC236}">
                <a16:creationId xmlns:a16="http://schemas.microsoft.com/office/drawing/2014/main" id="{0F9140D3-C1AC-6F93-577A-185C3E7DE9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06600" y="4597400"/>
            <a:ext cx="1524000" cy="622300"/>
          </a:xfrm>
          <a:prstGeom prst="line">
            <a:avLst/>
          </a:prstGeom>
          <a:noFill/>
          <a:ln w="28575">
            <a:solidFill>
              <a:srgbClr val="FF5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7" grpId="0" animBg="1"/>
      <p:bldP spid="32778" grpId="0" animBg="1"/>
    </p:bldLst>
  </p:timing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6">
            <a:extLst>
              <a:ext uri="{FF2B5EF4-FFF2-40B4-BE49-F238E27FC236}">
                <a16:creationId xmlns:a16="http://schemas.microsoft.com/office/drawing/2014/main" id="{2D6E2B98-6541-990F-9D61-12C520C882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1336EA78-CFE1-43FD-8731-9E55927EF006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25</a:t>
            </a:fld>
            <a:endParaRPr lang="zh-CN" altLang="en-US" sz="1400" b="1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49F14329-F274-75C1-9997-6A5DDF71703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1.4.3 </a:t>
            </a:r>
            <a:r>
              <a:rPr lang="zh-CN" altLang="en-US" b="1"/>
              <a:t>多中断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078002C7-EBFF-AABD-8A56-2F5CB8960EF4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08100" y="1714500"/>
            <a:ext cx="7637463" cy="1066800"/>
          </a:xfrm>
        </p:spPr>
        <p:txBody>
          <a:bodyPr/>
          <a:lstStyle/>
          <a:p>
            <a:pPr eaLnBrk="1" hangingPunct="1"/>
            <a:r>
              <a:rPr lang="zh-CN" altLang="en-US" sz="2400" b="1"/>
              <a:t>单中断：一个中断正在处理时，禁止其它中断。</a:t>
            </a:r>
          </a:p>
          <a:p>
            <a:pPr eaLnBrk="1" hangingPunct="1"/>
            <a:r>
              <a:rPr lang="zh-CN" altLang="en-US" sz="2400" b="1"/>
              <a:t>多中断：处理中断时产生新中断（嵌套中断）。</a:t>
            </a:r>
            <a:endParaRPr lang="en-US" altLang="zh-CN" sz="2400" b="1"/>
          </a:p>
        </p:txBody>
      </p:sp>
      <p:pic>
        <p:nvPicPr>
          <p:cNvPr id="31749" name="Picture 5">
            <a:extLst>
              <a:ext uri="{FF2B5EF4-FFF2-40B4-BE49-F238E27FC236}">
                <a16:creationId xmlns:a16="http://schemas.microsoft.com/office/drawing/2014/main" id="{297B9377-605C-ADF4-387C-89AB20EFEC9C}"/>
              </a:ext>
            </a:extLst>
          </p:cNvPr>
          <p:cNvPicPr>
            <a:picLocks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0900" y="2897188"/>
            <a:ext cx="3576638" cy="2530475"/>
          </a:xfrm>
        </p:spPr>
      </p:pic>
      <p:pic>
        <p:nvPicPr>
          <p:cNvPr id="31750" name="Picture 4">
            <a:extLst>
              <a:ext uri="{FF2B5EF4-FFF2-40B4-BE49-F238E27FC236}">
                <a16:creationId xmlns:a16="http://schemas.microsoft.com/office/drawing/2014/main" id="{FFD7AA4E-13D6-38C0-F2D4-929D6E918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38" y="2919413"/>
            <a:ext cx="4373562" cy="249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 useBgFill="1">
        <p:nvSpPr>
          <p:cNvPr id="31751" name="Rectangle 9">
            <a:extLst>
              <a:ext uri="{FF2B5EF4-FFF2-40B4-BE49-F238E27FC236}">
                <a16:creationId xmlns:a16="http://schemas.microsoft.com/office/drawing/2014/main" id="{1F8158DE-B45E-2AEA-86CC-9B3D3CBEE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9600" y="3225800"/>
            <a:ext cx="2019300" cy="673100"/>
          </a:xfrm>
          <a:prstGeom prst="rect">
            <a:avLst/>
          </a:prstGeom>
          <a:ln w="28575">
            <a:solidFill>
              <a:schemeClr val="tx1"/>
            </a:solidFill>
            <a:miter lim="800%"/>
            <a:headEnd/>
            <a:tailEnd/>
          </a:ln>
        </p:spPr>
        <p:txBody>
          <a:bodyPr lIns="0" rIns="0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zh-CN" altLang="en-US" sz="2000" b="1"/>
              <a:t>中断</a:t>
            </a:r>
            <a:r>
              <a:rPr lang="en-US" altLang="zh-CN" sz="2000" b="1"/>
              <a:t>Y</a:t>
            </a:r>
            <a:r>
              <a:rPr lang="zh-CN" altLang="en-US" sz="2000" b="1"/>
              <a:t>的优先级高，需要先处理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>
            <a:extLst>
              <a:ext uri="{FF2B5EF4-FFF2-40B4-BE49-F238E27FC236}">
                <a16:creationId xmlns:a16="http://schemas.microsoft.com/office/drawing/2014/main" id="{5A692798-C9FF-2247-B93C-1969628C1F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723484B2-39CC-4EBB-A437-CD7D6DD6055E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26</a:t>
            </a:fld>
            <a:endParaRPr lang="zh-CN" altLang="en-US" sz="1400" b="1"/>
          </a:p>
        </p:txBody>
      </p:sp>
      <p:pic>
        <p:nvPicPr>
          <p:cNvPr id="32771" name="Picture 5">
            <a:extLst>
              <a:ext uri="{FF2B5EF4-FFF2-40B4-BE49-F238E27FC236}">
                <a16:creationId xmlns:a16="http://schemas.microsoft.com/office/drawing/2014/main" id="{1ADAEB81-21EC-0B90-91C7-F56560A18152}"/>
              </a:ext>
            </a:extLst>
          </p:cNvPr>
          <p:cNvPicPr>
            <a:picLocks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0313" y="1870075"/>
            <a:ext cx="6904037" cy="4057650"/>
          </a:xfrm>
        </p:spPr>
      </p:pic>
      <p:sp>
        <p:nvSpPr>
          <p:cNvPr id="32772" name="Rectangle 2">
            <a:extLst>
              <a:ext uri="{FF2B5EF4-FFF2-40B4-BE49-F238E27FC236}">
                <a16:creationId xmlns:a16="http://schemas.microsoft.com/office/drawing/2014/main" id="{8B4EF00E-DF13-816D-3919-149A137FA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04800"/>
            <a:ext cx="75438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4400" b="1">
                <a:solidFill>
                  <a:schemeClr val="tx2"/>
                </a:solidFill>
              </a:rPr>
              <a:t>1.4.3 </a:t>
            </a:r>
            <a:r>
              <a:rPr lang="zh-CN" altLang="en-US" sz="4400" b="1">
                <a:solidFill>
                  <a:schemeClr val="tx2"/>
                </a:solidFill>
              </a:rPr>
              <a:t>多中断</a:t>
            </a:r>
          </a:p>
        </p:txBody>
      </p:sp>
      <p:sp>
        <p:nvSpPr>
          <p:cNvPr id="32773" name="Rectangle 7">
            <a:extLst>
              <a:ext uri="{FF2B5EF4-FFF2-40B4-BE49-F238E27FC236}">
                <a16:creationId xmlns:a16="http://schemas.microsoft.com/office/drawing/2014/main" id="{99CC6F1C-B215-FAA4-B6CC-951D583A4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800" y="6007100"/>
            <a:ext cx="6819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000" b="1"/>
              <a:t>多中断的时间序列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>
            <a:extLst>
              <a:ext uri="{FF2B5EF4-FFF2-40B4-BE49-F238E27FC236}">
                <a16:creationId xmlns:a16="http://schemas.microsoft.com/office/drawing/2014/main" id="{6994D462-8CCD-5225-D76C-7AFA9333BC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63D85E90-42C9-4436-BDBC-11D627C63D2F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27</a:t>
            </a:fld>
            <a:endParaRPr lang="zh-CN" altLang="en-US" sz="1400" b="1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A2336574-80C4-3B0A-083A-14A4DADD303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1.4.4 </a:t>
            </a:r>
            <a:r>
              <a:rPr lang="zh-CN" altLang="en-US" b="1"/>
              <a:t>多道程序设计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699AA04F-A8F3-DAB2-AE5D-CA4BB25DDDA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zh-CN" altLang="en-US" b="1"/>
              <a:t>处理器有多个程序需要执行。</a:t>
            </a:r>
          </a:p>
          <a:p>
            <a:pPr eaLnBrk="1" hangingPunct="1">
              <a:lnSpc>
                <a:spcPct val="90%"/>
              </a:lnSpc>
            </a:pPr>
            <a:r>
              <a:rPr lang="zh-CN" altLang="en-US" b="1"/>
              <a:t>程序的执行顺序是根据程序的优先级和它们是否在等待</a:t>
            </a:r>
            <a:r>
              <a:rPr lang="en-US" altLang="zh-CN" b="1"/>
              <a:t>I/O</a:t>
            </a:r>
            <a:r>
              <a:rPr lang="zh-CN" altLang="en-US" b="1"/>
              <a:t>来确定的。</a:t>
            </a:r>
            <a:endParaRPr lang="en-US" altLang="zh-CN" b="1"/>
          </a:p>
          <a:p>
            <a:pPr eaLnBrk="1" hangingPunct="1">
              <a:lnSpc>
                <a:spcPct val="90%"/>
              </a:lnSpc>
            </a:pPr>
            <a:r>
              <a:rPr lang="zh-CN" altLang="en-US" b="1"/>
              <a:t>当一个中断处理完成后，处理器控制权不一定返回被中断的用户程序，而是根据优先级，可能转移到其它待运行的程序。</a:t>
            </a:r>
            <a:endParaRPr lang="en-US" altLang="zh-CN" b="1"/>
          </a:p>
        </p:txBody>
      </p:sp>
    </p:spTree>
  </p:cSld>
  <p:clrMapOvr>
    <a:masterClrMapping/>
  </p:clrMapOvr>
  <p:transition/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5">
            <a:extLst>
              <a:ext uri="{FF2B5EF4-FFF2-40B4-BE49-F238E27FC236}">
                <a16:creationId xmlns:a16="http://schemas.microsoft.com/office/drawing/2014/main" id="{392003C3-AD78-C62A-BFBB-E1B45479E0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1C4276F0-DB0B-4855-88B0-4E12565D80FF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28</a:t>
            </a:fld>
            <a:endParaRPr lang="zh-CN" altLang="en-US" sz="1400" b="1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6BE02C4B-BEE8-90A8-82AE-05D393F1B0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1.5 </a:t>
            </a:r>
            <a:r>
              <a:rPr lang="zh-CN" altLang="en-US" b="1"/>
              <a:t>存储器的层次结构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660E6AD8-37E2-EF63-AF96-7AD11B725DB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333500"/>
            <a:ext cx="8001000" cy="2438400"/>
          </a:xfrm>
        </p:spPr>
        <p:txBody>
          <a:bodyPr/>
          <a:lstStyle/>
          <a:p>
            <a:pPr eaLnBrk="1" hangingPunct="1">
              <a:lnSpc>
                <a:spcPct val="90%"/>
              </a:lnSpc>
              <a:buFontTx/>
              <a:buNone/>
            </a:pPr>
            <a:r>
              <a:rPr lang="zh-CN" altLang="en-US" sz="2600" b="1"/>
              <a:t>设计目标：多大的容量？多快的速度？多贵的价格？</a:t>
            </a:r>
          </a:p>
          <a:p>
            <a:pPr eaLnBrk="1" hangingPunct="1">
              <a:lnSpc>
                <a:spcPct val="90%"/>
              </a:lnSpc>
              <a:buFontTx/>
              <a:buNone/>
            </a:pPr>
            <a:r>
              <a:rPr lang="zh-CN" altLang="en-US" sz="2600" b="1"/>
              <a:t>存储器的价格、容量、访问时间间的关系：</a:t>
            </a:r>
          </a:p>
          <a:p>
            <a:pPr eaLnBrk="1" hangingPunct="1">
              <a:lnSpc>
                <a:spcPct val="90%"/>
              </a:lnSpc>
            </a:pPr>
            <a:r>
              <a:rPr lang="zh-CN" altLang="en-US" sz="2600" b="1"/>
              <a:t>存取时间越快，每“位”的价格就越高</a:t>
            </a:r>
            <a:endParaRPr lang="en-US" altLang="zh-CN" sz="2600" b="1"/>
          </a:p>
          <a:p>
            <a:pPr eaLnBrk="1" hangingPunct="1">
              <a:lnSpc>
                <a:spcPct val="90%"/>
              </a:lnSpc>
            </a:pPr>
            <a:r>
              <a:rPr lang="zh-CN" altLang="en-US" sz="2600" b="1"/>
              <a:t>容量越大，每“位”的价格就越低</a:t>
            </a:r>
          </a:p>
          <a:p>
            <a:pPr eaLnBrk="1" hangingPunct="1">
              <a:lnSpc>
                <a:spcPct val="90%"/>
              </a:lnSpc>
            </a:pPr>
            <a:r>
              <a:rPr lang="zh-CN" altLang="en-US" sz="2600" b="1"/>
              <a:t>容量越大，存取的速度就越慢</a:t>
            </a:r>
            <a:endParaRPr lang="en-US" altLang="zh-CN" sz="2600" b="1"/>
          </a:p>
        </p:txBody>
      </p:sp>
      <p:sp>
        <p:nvSpPr>
          <p:cNvPr id="34821" name="Oval 6">
            <a:extLst>
              <a:ext uri="{FF2B5EF4-FFF2-40B4-BE49-F238E27FC236}">
                <a16:creationId xmlns:a16="http://schemas.microsoft.com/office/drawing/2014/main" id="{63D7C1B2-EB77-2D69-D6D8-EB170DF86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300" y="5270500"/>
            <a:ext cx="1282700" cy="952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800" b="1"/>
              <a:t>位价格</a:t>
            </a:r>
          </a:p>
        </p:txBody>
      </p:sp>
      <p:sp>
        <p:nvSpPr>
          <p:cNvPr id="34822" name="Oval 7">
            <a:extLst>
              <a:ext uri="{FF2B5EF4-FFF2-40B4-BE49-F238E27FC236}">
                <a16:creationId xmlns:a16="http://schemas.microsoft.com/office/drawing/2014/main" id="{073E4F70-8D41-8A00-4E3C-D4E85D092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100" y="3911600"/>
            <a:ext cx="1346200" cy="952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800" b="1"/>
              <a:t>总容量</a:t>
            </a:r>
          </a:p>
        </p:txBody>
      </p:sp>
      <p:sp>
        <p:nvSpPr>
          <p:cNvPr id="34823" name="Oval 8">
            <a:extLst>
              <a:ext uri="{FF2B5EF4-FFF2-40B4-BE49-F238E27FC236}">
                <a16:creationId xmlns:a16="http://schemas.microsoft.com/office/drawing/2014/main" id="{ECE3C848-9F65-83B4-3E30-B15CCDEC4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0" y="3848100"/>
            <a:ext cx="1689100" cy="101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800" b="1"/>
              <a:t>存取时间</a:t>
            </a:r>
          </a:p>
        </p:txBody>
      </p:sp>
      <p:cxnSp>
        <p:nvCxnSpPr>
          <p:cNvPr id="34824" name="AutoShape 9">
            <a:extLst>
              <a:ext uri="{FF2B5EF4-FFF2-40B4-BE49-F238E27FC236}">
                <a16:creationId xmlns:a16="http://schemas.microsoft.com/office/drawing/2014/main" id="{04489447-379F-2A9E-37F2-9579FFBDE316}"/>
              </a:ext>
            </a:extLst>
          </p:cNvPr>
          <p:cNvCxnSpPr>
            <a:cxnSpLocks noChangeShapeType="1"/>
            <a:stCxn id="34821" idx="7"/>
            <a:endCxn id="34822" idx="3"/>
          </p:cNvCxnSpPr>
          <p:nvPr/>
        </p:nvCxnSpPr>
        <p:spPr bwMode="auto">
          <a:xfrm flipV="1">
            <a:off x="4511675" y="4724400"/>
            <a:ext cx="803275" cy="6858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5" name="AutoShape 10">
            <a:extLst>
              <a:ext uri="{FF2B5EF4-FFF2-40B4-BE49-F238E27FC236}">
                <a16:creationId xmlns:a16="http://schemas.microsoft.com/office/drawing/2014/main" id="{D86A3624-8407-A12C-DDF4-DA6579035375}"/>
              </a:ext>
            </a:extLst>
          </p:cNvPr>
          <p:cNvCxnSpPr>
            <a:cxnSpLocks noChangeShapeType="1"/>
            <a:stCxn id="34821" idx="1"/>
            <a:endCxn id="34823" idx="5"/>
          </p:cNvCxnSpPr>
          <p:nvPr/>
        </p:nvCxnSpPr>
        <p:spPr bwMode="auto">
          <a:xfrm flipH="1" flipV="1">
            <a:off x="3092450" y="4714875"/>
            <a:ext cx="511175" cy="6953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6" name="AutoShape 11">
            <a:extLst>
              <a:ext uri="{FF2B5EF4-FFF2-40B4-BE49-F238E27FC236}">
                <a16:creationId xmlns:a16="http://schemas.microsoft.com/office/drawing/2014/main" id="{F2F9106E-3378-410D-9188-447CEC0C5C83}"/>
              </a:ext>
            </a:extLst>
          </p:cNvPr>
          <p:cNvCxnSpPr>
            <a:cxnSpLocks noChangeShapeType="1"/>
            <a:stCxn id="34822" idx="2"/>
            <a:endCxn id="34823" idx="6"/>
          </p:cNvCxnSpPr>
          <p:nvPr/>
        </p:nvCxnSpPr>
        <p:spPr bwMode="auto">
          <a:xfrm flipH="1" flipV="1">
            <a:off x="3340100" y="4356100"/>
            <a:ext cx="1778000" cy="317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7" name="Rectangle 12">
            <a:extLst>
              <a:ext uri="{FF2B5EF4-FFF2-40B4-BE49-F238E27FC236}">
                <a16:creationId xmlns:a16="http://schemas.microsoft.com/office/drawing/2014/main" id="{394424BC-BD43-B4B6-A9EB-2D4EDFF89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000" y="4025900"/>
            <a:ext cx="977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800" b="1"/>
              <a:t>反比</a:t>
            </a:r>
          </a:p>
        </p:txBody>
      </p:sp>
      <p:sp>
        <p:nvSpPr>
          <p:cNvPr id="34828" name="Rectangle 13">
            <a:extLst>
              <a:ext uri="{FF2B5EF4-FFF2-40B4-BE49-F238E27FC236}">
                <a16:creationId xmlns:a16="http://schemas.microsoft.com/office/drawing/2014/main" id="{A030DD0F-68E2-FA71-5868-63C15CCEB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3300" y="5156200"/>
            <a:ext cx="977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800" b="1"/>
              <a:t>正比</a:t>
            </a:r>
          </a:p>
        </p:txBody>
      </p:sp>
      <p:sp>
        <p:nvSpPr>
          <p:cNvPr id="34829" name="Rectangle 14">
            <a:extLst>
              <a:ext uri="{FF2B5EF4-FFF2-40B4-BE49-F238E27FC236}">
                <a16:creationId xmlns:a16="http://schemas.microsoft.com/office/drawing/2014/main" id="{1B6E8253-135E-6309-A404-FB76AA3AE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5156200"/>
            <a:ext cx="977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800" b="1"/>
              <a:t>反比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>
            <a:extLst>
              <a:ext uri="{FF2B5EF4-FFF2-40B4-BE49-F238E27FC236}">
                <a16:creationId xmlns:a16="http://schemas.microsoft.com/office/drawing/2014/main" id="{DA1F07B8-0A47-6F13-45AD-47B81172FD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8DA53501-271B-48C1-825B-AD219A182503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29</a:t>
            </a:fld>
            <a:endParaRPr lang="zh-CN" altLang="en-US" sz="1400" b="1"/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id="{730FA179-BF59-87B2-C2EE-854C29E5CEF5}"/>
              </a:ext>
            </a:extLst>
          </p:cNvPr>
          <p:cNvPicPr>
            <a:picLocks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6088" y="1549400"/>
            <a:ext cx="4262437" cy="4087813"/>
          </a:xfrm>
        </p:spPr>
      </p:pic>
      <p:sp>
        <p:nvSpPr>
          <p:cNvPr id="35844" name="Rectangle 2">
            <a:extLst>
              <a:ext uri="{FF2B5EF4-FFF2-40B4-BE49-F238E27FC236}">
                <a16:creationId xmlns:a16="http://schemas.microsoft.com/office/drawing/2014/main" id="{921BE906-9495-4562-5AA6-E46E797DF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04800"/>
            <a:ext cx="75438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4400" b="1">
                <a:solidFill>
                  <a:schemeClr val="tx2"/>
                </a:solidFill>
              </a:rPr>
              <a:t>1.5 </a:t>
            </a:r>
            <a:r>
              <a:rPr lang="zh-CN" altLang="en-US" sz="4400" b="1">
                <a:solidFill>
                  <a:schemeClr val="tx2"/>
                </a:solidFill>
              </a:rPr>
              <a:t>存储器的层次结构</a:t>
            </a:r>
          </a:p>
        </p:txBody>
      </p:sp>
      <p:sp>
        <p:nvSpPr>
          <p:cNvPr id="35845" name="Rectangle 3">
            <a:extLst>
              <a:ext uri="{FF2B5EF4-FFF2-40B4-BE49-F238E27FC236}">
                <a16:creationId xmlns:a16="http://schemas.microsoft.com/office/drawing/2014/main" id="{8CACDB7F-A094-63DC-12D8-E0AE5E1F5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1900" y="1562100"/>
            <a:ext cx="3644900" cy="4114800"/>
          </a:xfrm>
          <a:prstGeom prst="rect">
            <a:avLst/>
          </a:prstGeom>
          <a:noFill/>
          <a:ln w="9525">
            <a:solidFill>
              <a:srgbClr val="FF5050"/>
            </a:solidFill>
            <a:miter lim="800%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每“位”的价格递减</a:t>
            </a:r>
            <a:endParaRPr lang="en-US" altLang="zh-CN" sz="2800" b="1"/>
          </a:p>
          <a:p>
            <a:pPr eaLnBrk="1" hangingPunct="1"/>
            <a:r>
              <a:rPr lang="zh-CN" altLang="en-US" sz="2800" b="1"/>
              <a:t>容量递增</a:t>
            </a:r>
          </a:p>
          <a:p>
            <a:pPr eaLnBrk="1" hangingPunct="1"/>
            <a:r>
              <a:rPr lang="zh-CN" altLang="en-US" sz="2800" b="1"/>
              <a:t>存取时间递增</a:t>
            </a:r>
          </a:p>
          <a:p>
            <a:pPr eaLnBrk="1" hangingPunct="1"/>
            <a:r>
              <a:rPr lang="zh-CN" altLang="en-US" sz="2800" b="1"/>
              <a:t>处理器访问存储器的频率递减</a:t>
            </a:r>
          </a:p>
        </p:txBody>
      </p:sp>
      <p:sp>
        <p:nvSpPr>
          <p:cNvPr id="35846" name="AutoShape 9">
            <a:extLst>
              <a:ext uri="{FF2B5EF4-FFF2-40B4-BE49-F238E27FC236}">
                <a16:creationId xmlns:a16="http://schemas.microsoft.com/office/drawing/2014/main" id="{A62A72A7-CD35-CC5D-8C17-F50E88E36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1536700"/>
            <a:ext cx="520700" cy="1460500"/>
          </a:xfrm>
          <a:prstGeom prst="downArrow">
            <a:avLst>
              <a:gd name="adj1" fmla="val 50000"/>
              <a:gd name="adj2" fmla="val 7010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%"/>
            <a:headEnd/>
            <a:tailEnd/>
          </a:ln>
        </p:spPr>
        <p:txBody>
          <a:bodyPr vert="eaVert"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ransition/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>
            <a:extLst>
              <a:ext uri="{FF2B5EF4-FFF2-40B4-BE49-F238E27FC236}">
                <a16:creationId xmlns:a16="http://schemas.microsoft.com/office/drawing/2014/main" id="{CEC30B29-5232-B12E-797A-F235D686B7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03CEC8CA-6D08-4A31-9252-B8D0F7252849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3</a:t>
            </a:fld>
            <a:endParaRPr lang="zh-CN" altLang="en-US" sz="1400" b="1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39C58CA3-102B-2B4C-F070-73F5BE7611B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什么是操作系统？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8F3BBA8-1CA9-9004-3533-8C9AEB79FE2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利用一个或多个处理器的硬件资源</a:t>
            </a:r>
          </a:p>
          <a:p>
            <a:pPr eaLnBrk="1" hangingPunct="1"/>
            <a:r>
              <a:rPr lang="zh-CN" altLang="en-US" b="1"/>
              <a:t>为系统用户提供一组服务</a:t>
            </a:r>
          </a:p>
          <a:p>
            <a:pPr eaLnBrk="1" hangingPunct="1"/>
            <a:r>
              <a:rPr lang="zh-CN" altLang="en-US" b="1"/>
              <a:t>为用户管理辅助存储器（</a:t>
            </a:r>
            <a:r>
              <a:rPr lang="en-US" altLang="zh-CN" b="1"/>
              <a:t>secondary memory</a:t>
            </a:r>
            <a:r>
              <a:rPr lang="zh-CN" altLang="en-US" b="1"/>
              <a:t>） 和输入</a:t>
            </a:r>
            <a:r>
              <a:rPr lang="en-US" altLang="zh-CN" b="1"/>
              <a:t>/</a:t>
            </a:r>
            <a:r>
              <a:rPr lang="zh-CN" altLang="en-US" b="1"/>
              <a:t>输出设备（ </a:t>
            </a:r>
            <a:r>
              <a:rPr lang="en-US" altLang="zh-CN" b="1"/>
              <a:t>I/O devices</a:t>
            </a:r>
            <a:r>
              <a:rPr lang="zh-CN" altLang="en-US" b="1"/>
              <a:t>）</a:t>
            </a:r>
            <a:endParaRPr lang="en-US" altLang="zh-CN" b="1"/>
          </a:p>
          <a:p>
            <a:pPr eaLnBrk="1" hangingPunct="1">
              <a:buFontTx/>
              <a:buNone/>
            </a:pPr>
            <a:r>
              <a:rPr lang="en-US" altLang="zh-CN" b="1">
                <a:sym typeface="Wingdings" panose="05000000000000000000" pitchFamily="2" charset="2"/>
              </a:rPr>
              <a:t>OS</a:t>
            </a:r>
            <a:r>
              <a:rPr lang="zh-CN" altLang="en-US" b="1">
                <a:sym typeface="Wingdings" panose="05000000000000000000" pitchFamily="2" charset="2"/>
              </a:rPr>
              <a:t>与硬件紧密联系！！！</a:t>
            </a:r>
            <a:endParaRPr lang="zh-CN" altLang="en-US" b="1"/>
          </a:p>
        </p:txBody>
      </p:sp>
    </p:spTree>
  </p:cSld>
  <p:clrMapOvr>
    <a:masterClrMapping/>
  </p:clrMapOvr>
  <p:transition/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>
            <a:extLst>
              <a:ext uri="{FF2B5EF4-FFF2-40B4-BE49-F238E27FC236}">
                <a16:creationId xmlns:a16="http://schemas.microsoft.com/office/drawing/2014/main" id="{32EDC0A7-F34B-3231-4F84-514A9116000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30300" y="1549400"/>
            <a:ext cx="7543800" cy="2273300"/>
          </a:xfrm>
        </p:spPr>
        <p:txBody>
          <a:bodyPr/>
          <a:lstStyle/>
          <a:p>
            <a:pPr eaLnBrk="1" hangingPunct="1">
              <a:lnSpc>
                <a:spcPct val="80%"/>
              </a:lnSpc>
              <a:buFontTx/>
              <a:buNone/>
            </a:pPr>
            <a:r>
              <a:rPr lang="zh-CN" altLang="en-US" sz="2400" b="1"/>
              <a:t>平均存取时间和命中率的关系</a:t>
            </a:r>
            <a:endParaRPr lang="en-US" altLang="zh-CN" sz="2400" b="1"/>
          </a:p>
          <a:p>
            <a:pPr eaLnBrk="1" hangingPunct="1">
              <a:lnSpc>
                <a:spcPct val="80%"/>
              </a:lnSpc>
              <a:buFontTx/>
              <a:buNone/>
            </a:pPr>
            <a:r>
              <a:rPr lang="en-US" altLang="zh-CN" sz="2400" b="1"/>
              <a:t> </a:t>
            </a:r>
            <a:r>
              <a:rPr lang="zh-CN" altLang="en-US" sz="2000" b="1"/>
              <a:t>例子：一级存储器存取时间为</a:t>
            </a:r>
            <a:r>
              <a:rPr lang="en-US" altLang="zh-CN" sz="2000" b="1"/>
              <a:t>0.1</a:t>
            </a:r>
            <a:r>
              <a:rPr lang="el-GR" altLang="zh-CN" sz="2000" b="1"/>
              <a:t> μ</a:t>
            </a:r>
            <a:r>
              <a:rPr lang="en-US" altLang="zh-CN" sz="2000" b="1"/>
              <a:t>s</a:t>
            </a:r>
            <a:r>
              <a:rPr lang="zh-CN" altLang="en-US" sz="2000" b="1"/>
              <a:t>，二级为</a:t>
            </a:r>
            <a:r>
              <a:rPr lang="en-US" altLang="zh-CN" sz="2000" b="1"/>
              <a:t>1</a:t>
            </a:r>
            <a:r>
              <a:rPr lang="el-GR" altLang="zh-CN" sz="2000" b="1"/>
              <a:t>μ</a:t>
            </a:r>
            <a:r>
              <a:rPr lang="en-US" altLang="zh-CN" sz="2000" b="1"/>
              <a:t>s</a:t>
            </a:r>
            <a:r>
              <a:rPr lang="zh-CN" altLang="en-US" sz="2000" b="1"/>
              <a:t>，一级命中率为</a:t>
            </a:r>
            <a:r>
              <a:rPr lang="en-US" altLang="zh-CN" sz="2000" b="1"/>
              <a:t>0.95</a:t>
            </a:r>
            <a:r>
              <a:rPr lang="zh-CN" altLang="en-US" sz="2000" b="1"/>
              <a:t>，则平均存取时间为：</a:t>
            </a:r>
            <a:endParaRPr lang="en-US" altLang="zh-CN" sz="2000" b="1"/>
          </a:p>
          <a:p>
            <a:pPr eaLnBrk="1" hangingPunct="1">
              <a:lnSpc>
                <a:spcPct val="80%"/>
              </a:lnSpc>
              <a:buFontTx/>
              <a:buNone/>
            </a:pPr>
            <a:r>
              <a:rPr lang="en-US" altLang="zh-CN" sz="2000" b="1"/>
              <a:t>0.95</a:t>
            </a:r>
            <a:r>
              <a:rPr lang="zh-CN" altLang="en-US" sz="2000" b="1"/>
              <a:t>*</a:t>
            </a:r>
            <a:r>
              <a:rPr lang="en-US" altLang="zh-CN" sz="2000" b="1"/>
              <a:t>0.1</a:t>
            </a:r>
            <a:r>
              <a:rPr lang="el-GR" altLang="zh-CN" sz="2000" b="1"/>
              <a:t>μ</a:t>
            </a:r>
            <a:r>
              <a:rPr lang="en-US" altLang="zh-CN" sz="2000" b="1"/>
              <a:t>s+0.05</a:t>
            </a:r>
            <a:r>
              <a:rPr lang="zh-CN" altLang="en-US" sz="2000" b="1"/>
              <a:t>*</a:t>
            </a:r>
            <a:r>
              <a:rPr lang="en-US" altLang="zh-CN" sz="2000" b="1"/>
              <a:t>(0.1</a:t>
            </a:r>
            <a:r>
              <a:rPr lang="el-GR" altLang="zh-CN" sz="2000" b="1"/>
              <a:t>μ</a:t>
            </a:r>
            <a:r>
              <a:rPr lang="en-US" altLang="zh-CN" sz="2000" b="1"/>
              <a:t>s+1</a:t>
            </a:r>
            <a:r>
              <a:rPr lang="el-GR" altLang="zh-CN" sz="2000" b="1"/>
              <a:t>μ</a:t>
            </a:r>
            <a:r>
              <a:rPr lang="en-US" altLang="zh-CN" sz="2000" b="1"/>
              <a:t>s)=0.15</a:t>
            </a:r>
            <a:r>
              <a:rPr lang="el-GR" altLang="zh-CN" sz="2000" b="1"/>
              <a:t>μ</a:t>
            </a:r>
            <a:r>
              <a:rPr lang="en-US" altLang="zh-CN" sz="2000" b="1"/>
              <a:t>s</a:t>
            </a:r>
            <a:endParaRPr lang="zh-CN" altLang="en-US" sz="2000" b="1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C9ED1EA9-F890-B8BE-56D9-2A119F695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04800"/>
            <a:ext cx="75438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4400" b="1">
                <a:solidFill>
                  <a:schemeClr val="tx2"/>
                </a:solidFill>
              </a:rPr>
              <a:t>1.5 </a:t>
            </a:r>
            <a:r>
              <a:rPr lang="zh-CN" altLang="en-US" sz="4400" b="1">
                <a:solidFill>
                  <a:schemeClr val="tx2"/>
                </a:solidFill>
              </a:rPr>
              <a:t>存储器的层次结构</a:t>
            </a:r>
          </a:p>
        </p:txBody>
      </p:sp>
      <p:pic>
        <p:nvPicPr>
          <p:cNvPr id="36868" name="Picture 2">
            <a:extLst>
              <a:ext uri="{FF2B5EF4-FFF2-40B4-BE49-F238E27FC236}">
                <a16:creationId xmlns:a16="http://schemas.microsoft.com/office/drawing/2014/main" id="{3259903B-D1FB-F790-6A00-31823CD43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3" y="2895600"/>
            <a:ext cx="4294187" cy="380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>
            <a:extLst>
              <a:ext uri="{FF2B5EF4-FFF2-40B4-BE49-F238E27FC236}">
                <a16:creationId xmlns:a16="http://schemas.microsoft.com/office/drawing/2014/main" id="{C1BCF539-4449-B6AE-4A7E-315A91E21A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6853706E-8AF0-4181-84EC-6C7C132E6BD3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31</a:t>
            </a:fld>
            <a:endParaRPr lang="zh-CN" altLang="en-US" sz="1400" b="1"/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DEF5582-FE88-6516-3DF7-DB478C589EB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43000" y="1676400"/>
            <a:ext cx="7543800" cy="3429000"/>
          </a:xfrm>
        </p:spPr>
        <p:txBody>
          <a:bodyPr/>
          <a:lstStyle/>
          <a:p>
            <a:pPr eaLnBrk="1" hangingPunct="1">
              <a:lnSpc>
                <a:spcPct val="80%"/>
              </a:lnSpc>
              <a:buFontTx/>
              <a:buNone/>
            </a:pPr>
            <a:r>
              <a:rPr lang="zh-CN" altLang="en-US" sz="2400" b="1"/>
              <a:t>二级存储器或辅助存储器</a:t>
            </a:r>
          </a:p>
          <a:p>
            <a:pPr eaLnBrk="1" hangingPunct="1">
              <a:lnSpc>
                <a:spcPct val="80%"/>
              </a:lnSpc>
            </a:pPr>
            <a:r>
              <a:rPr lang="zh-CN" altLang="en-US" sz="2400" b="1"/>
              <a:t>外部</a:t>
            </a:r>
          </a:p>
          <a:p>
            <a:pPr eaLnBrk="1" hangingPunct="1">
              <a:lnSpc>
                <a:spcPct val="80%"/>
              </a:lnSpc>
            </a:pPr>
            <a:r>
              <a:rPr lang="zh-CN" altLang="en-US" sz="2400" b="1"/>
              <a:t>非易失性</a:t>
            </a:r>
          </a:p>
          <a:p>
            <a:pPr eaLnBrk="1" hangingPunct="1">
              <a:lnSpc>
                <a:spcPct val="80%"/>
              </a:lnSpc>
            </a:pPr>
            <a:r>
              <a:rPr lang="zh-CN" altLang="en-US" sz="2400" b="1"/>
              <a:t>存储程序和数据文件</a:t>
            </a:r>
          </a:p>
          <a:p>
            <a:pPr eaLnBrk="1" hangingPunct="1">
              <a:lnSpc>
                <a:spcPct val="80%"/>
              </a:lnSpc>
            </a:pPr>
            <a:r>
              <a:rPr lang="zh-CN" altLang="en-US" sz="2400" b="1"/>
              <a:t>做虚拟存储器</a:t>
            </a:r>
          </a:p>
          <a:p>
            <a:pPr eaLnBrk="1" hangingPunct="1">
              <a:lnSpc>
                <a:spcPct val="80%"/>
              </a:lnSpc>
            </a:pPr>
            <a:r>
              <a:rPr lang="zh-CN" altLang="en-US" sz="2400" b="1"/>
              <a:t>提高速度</a:t>
            </a:r>
            <a:r>
              <a:rPr lang="en-US" altLang="zh-CN" sz="2400" b="1"/>
              <a:t>:</a:t>
            </a:r>
            <a:r>
              <a:rPr lang="zh-CN" altLang="en-US" sz="2400" b="1"/>
              <a:t>磁盘高速缓冲存储器</a:t>
            </a:r>
          </a:p>
          <a:p>
            <a:pPr lvl="1" eaLnBrk="1" hangingPunct="1">
              <a:lnSpc>
                <a:spcPct val="80%"/>
              </a:lnSpc>
            </a:pPr>
            <a:r>
              <a:rPr lang="zh-CN" altLang="en-US" sz="2000" b="1"/>
              <a:t>用一部分主存储器作为缓冲区临时保存数据</a:t>
            </a:r>
          </a:p>
          <a:p>
            <a:pPr lvl="1" eaLnBrk="1" hangingPunct="1">
              <a:lnSpc>
                <a:spcPct val="80%"/>
              </a:lnSpc>
            </a:pPr>
            <a:r>
              <a:rPr lang="zh-CN" altLang="en-US" sz="2000" b="1"/>
              <a:t>磁盘成簇写：次数少、数据量大的传输方式</a:t>
            </a:r>
          </a:p>
          <a:p>
            <a:pPr lvl="1" eaLnBrk="1" hangingPunct="1">
              <a:lnSpc>
                <a:spcPct val="80%"/>
              </a:lnSpc>
            </a:pPr>
            <a:r>
              <a:rPr lang="zh-CN" altLang="en-US" sz="2000" b="1"/>
              <a:t>“写出”缓存：写到磁盘的数据缓存在磁盘高速缓冲存储器中，访问的时候从</a:t>
            </a:r>
            <a:r>
              <a:rPr lang="en-US" altLang="zh-CN" sz="2000" b="1"/>
              <a:t>disk cache</a:t>
            </a:r>
            <a:r>
              <a:rPr lang="zh-CN" altLang="en-US" sz="2000" b="1"/>
              <a:t>读</a:t>
            </a:r>
          </a:p>
        </p:txBody>
      </p:sp>
      <p:sp>
        <p:nvSpPr>
          <p:cNvPr id="37892" name="Rectangle 2">
            <a:extLst>
              <a:ext uri="{FF2B5EF4-FFF2-40B4-BE49-F238E27FC236}">
                <a16:creationId xmlns:a16="http://schemas.microsoft.com/office/drawing/2014/main" id="{0640840B-D650-E895-D6A7-571BC55B6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04800"/>
            <a:ext cx="75438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4400" b="1">
                <a:solidFill>
                  <a:schemeClr val="tx2"/>
                </a:solidFill>
              </a:rPr>
              <a:t>1.5 </a:t>
            </a:r>
            <a:r>
              <a:rPr lang="zh-CN" altLang="en-US" sz="4400" b="1">
                <a:solidFill>
                  <a:schemeClr val="tx2"/>
                </a:solidFill>
              </a:rPr>
              <a:t>存储器的层次结构</a:t>
            </a:r>
          </a:p>
        </p:txBody>
      </p:sp>
      <p:sp>
        <p:nvSpPr>
          <p:cNvPr id="37893" name="Rectangle 7">
            <a:extLst>
              <a:ext uri="{FF2B5EF4-FFF2-40B4-BE49-F238E27FC236}">
                <a16:creationId xmlns:a16="http://schemas.microsoft.com/office/drawing/2014/main" id="{151BF99A-E857-C24E-BA6D-DA1B9F4A9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0" y="5092700"/>
            <a:ext cx="1003300" cy="4953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%"/>
            <a:headEnd/>
            <a:tailEnd/>
          </a:ln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1800" b="1"/>
              <a:t>CPU</a:t>
            </a:r>
          </a:p>
        </p:txBody>
      </p:sp>
      <p:sp>
        <p:nvSpPr>
          <p:cNvPr id="37894" name="Rectangle 8">
            <a:extLst>
              <a:ext uri="{FF2B5EF4-FFF2-40B4-BE49-F238E27FC236}">
                <a16:creationId xmlns:a16="http://schemas.microsoft.com/office/drawing/2014/main" id="{DD4D9A98-CDF3-A4D5-A8BE-AA268E34A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0" y="5880100"/>
            <a:ext cx="1003300" cy="4953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%"/>
            <a:headEnd/>
            <a:tailEnd/>
          </a:ln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1800" b="1"/>
              <a:t>I/O</a:t>
            </a:r>
            <a:r>
              <a:rPr lang="zh-CN" altLang="en-US" sz="1800" b="1"/>
              <a:t>模块</a:t>
            </a:r>
          </a:p>
        </p:txBody>
      </p:sp>
      <p:sp>
        <p:nvSpPr>
          <p:cNvPr id="37895" name="Rectangle 9">
            <a:extLst>
              <a:ext uri="{FF2B5EF4-FFF2-40B4-BE49-F238E27FC236}">
                <a16:creationId xmlns:a16="http://schemas.microsoft.com/office/drawing/2014/main" id="{9D00677E-ABDE-2462-C13A-C7E66EF5D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700" y="5397500"/>
            <a:ext cx="17018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%"/>
            <a:headEnd/>
            <a:tailEnd/>
          </a:ln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1800" b="1"/>
              <a:t>Disk Cache</a:t>
            </a:r>
          </a:p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1800" b="1"/>
              <a:t>主存</a:t>
            </a:r>
          </a:p>
        </p:txBody>
      </p:sp>
      <p:sp>
        <p:nvSpPr>
          <p:cNvPr id="37896" name="Rectangle 10">
            <a:extLst>
              <a:ext uri="{FF2B5EF4-FFF2-40B4-BE49-F238E27FC236}">
                <a16:creationId xmlns:a16="http://schemas.microsoft.com/office/drawing/2014/main" id="{38C07951-CDF0-CD30-E1A4-2AD9954E3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3800" y="5473700"/>
            <a:ext cx="1346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%"/>
            <a:headEnd/>
            <a:tailEnd/>
          </a:ln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1800" b="1"/>
              <a:t>二级存储器</a:t>
            </a:r>
          </a:p>
        </p:txBody>
      </p:sp>
      <p:cxnSp>
        <p:nvCxnSpPr>
          <p:cNvPr id="37897" name="AutoShape 11">
            <a:extLst>
              <a:ext uri="{FF2B5EF4-FFF2-40B4-BE49-F238E27FC236}">
                <a16:creationId xmlns:a16="http://schemas.microsoft.com/office/drawing/2014/main" id="{D000D3C9-00A2-ACB2-18C5-4197A5561F87}"/>
              </a:ext>
            </a:extLst>
          </p:cNvPr>
          <p:cNvCxnSpPr>
            <a:cxnSpLocks noChangeShapeType="1"/>
            <a:stCxn id="37893" idx="3"/>
            <a:endCxn id="37895" idx="1"/>
          </p:cNvCxnSpPr>
          <p:nvPr/>
        </p:nvCxnSpPr>
        <p:spPr bwMode="auto">
          <a:xfrm>
            <a:off x="2654300" y="5340350"/>
            <a:ext cx="1168400" cy="40005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%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98" name="AutoShape 12">
            <a:extLst>
              <a:ext uri="{FF2B5EF4-FFF2-40B4-BE49-F238E27FC236}">
                <a16:creationId xmlns:a16="http://schemas.microsoft.com/office/drawing/2014/main" id="{F74DBA8B-88EC-6D9D-23F5-705CE9162980}"/>
              </a:ext>
            </a:extLst>
          </p:cNvPr>
          <p:cNvCxnSpPr>
            <a:cxnSpLocks noChangeShapeType="1"/>
            <a:stCxn id="37894" idx="3"/>
            <a:endCxn id="37895" idx="1"/>
          </p:cNvCxnSpPr>
          <p:nvPr/>
        </p:nvCxnSpPr>
        <p:spPr bwMode="auto">
          <a:xfrm flipV="1">
            <a:off x="2654300" y="5740400"/>
            <a:ext cx="1168400" cy="38735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%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99" name="AutoShape 13">
            <a:extLst>
              <a:ext uri="{FF2B5EF4-FFF2-40B4-BE49-F238E27FC236}">
                <a16:creationId xmlns:a16="http://schemas.microsoft.com/office/drawing/2014/main" id="{9A79D35F-1DEF-F5F2-E494-1541A24A2618}"/>
              </a:ext>
            </a:extLst>
          </p:cNvPr>
          <p:cNvCxnSpPr>
            <a:cxnSpLocks noChangeShapeType="1"/>
            <a:stCxn id="37895" idx="3"/>
            <a:endCxn id="37896" idx="1"/>
          </p:cNvCxnSpPr>
          <p:nvPr/>
        </p:nvCxnSpPr>
        <p:spPr bwMode="auto">
          <a:xfrm>
            <a:off x="5524500" y="5740400"/>
            <a:ext cx="7493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68CB14A-FB78-6C7D-7EB1-FF4D767010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1.6 </a:t>
            </a:r>
            <a:r>
              <a:rPr lang="zh-CN" altLang="en-US" b="1"/>
              <a:t>高速缓冲存储器</a:t>
            </a:r>
          </a:p>
        </p:txBody>
      </p:sp>
      <p:pic>
        <p:nvPicPr>
          <p:cNvPr id="38915" name="Picture 7">
            <a:extLst>
              <a:ext uri="{FF2B5EF4-FFF2-40B4-BE49-F238E27FC236}">
                <a16:creationId xmlns:a16="http://schemas.microsoft.com/office/drawing/2014/main" id="{8C3F567E-DAA2-0C42-A849-8221B18C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1262063"/>
            <a:ext cx="6424612" cy="503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5">
            <a:extLst>
              <a:ext uri="{FF2B5EF4-FFF2-40B4-BE49-F238E27FC236}">
                <a16:creationId xmlns:a16="http://schemas.microsoft.com/office/drawing/2014/main" id="{36D43B14-9DE4-0C6F-FB58-1F990C7437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B1AD0B47-DFC7-4BB5-B592-8113B7E60AB5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33</a:t>
            </a:fld>
            <a:endParaRPr lang="zh-CN" altLang="en-US" sz="1400" b="1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54C5DB24-0ECE-227B-5B84-A69CA3AFE21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1.6 </a:t>
            </a:r>
            <a:r>
              <a:rPr lang="zh-CN" altLang="en-US" b="1"/>
              <a:t>高速缓冲存储器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2287EE6E-AD87-09DB-F2A9-261E6C0204C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43000" y="1625600"/>
            <a:ext cx="6438900" cy="1841500"/>
          </a:xfrm>
        </p:spPr>
        <p:txBody>
          <a:bodyPr/>
          <a:lstStyle/>
          <a:p>
            <a:pPr eaLnBrk="1" hangingPunct="1"/>
            <a:r>
              <a:rPr lang="zh-CN" altLang="en-US" sz="2400" b="1"/>
              <a:t>对操作系统是不可见的</a:t>
            </a:r>
          </a:p>
          <a:p>
            <a:pPr eaLnBrk="1" hangingPunct="1"/>
            <a:r>
              <a:rPr lang="zh-CN" altLang="en-US" sz="2400" b="1"/>
              <a:t>处理器的速度比主存快</a:t>
            </a:r>
          </a:p>
          <a:p>
            <a:pPr eaLnBrk="1" hangingPunct="1"/>
            <a:r>
              <a:rPr lang="zh-CN" altLang="en-US" sz="2400" b="1"/>
              <a:t>利用局部性原理</a:t>
            </a:r>
          </a:p>
          <a:p>
            <a:pPr eaLnBrk="1" hangingPunct="1"/>
            <a:r>
              <a:rPr lang="zh-CN" altLang="en-US" sz="2400" b="1"/>
              <a:t>提高主存的访问速度</a:t>
            </a:r>
          </a:p>
          <a:p>
            <a:pPr eaLnBrk="1" hangingPunct="1"/>
            <a:endParaRPr lang="zh-CN" altLang="en-US" sz="2400" b="1"/>
          </a:p>
        </p:txBody>
      </p:sp>
      <p:pic>
        <p:nvPicPr>
          <p:cNvPr id="40965" name="Picture 5">
            <a:extLst>
              <a:ext uri="{FF2B5EF4-FFF2-40B4-BE49-F238E27FC236}">
                <a16:creationId xmlns:a16="http://schemas.microsoft.com/office/drawing/2014/main" id="{9F83E497-8C03-51A9-DBA2-19155BD46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8" y="3484563"/>
            <a:ext cx="6016625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40966" name="Oval 7">
            <a:extLst>
              <a:ext uri="{FF2B5EF4-FFF2-40B4-BE49-F238E27FC236}">
                <a16:creationId xmlns:a16="http://schemas.microsoft.com/office/drawing/2014/main" id="{EE836F27-7C80-B738-2C6F-1A3C9A2E8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4140200"/>
            <a:ext cx="254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1800" b="1"/>
              <a:t>1</a:t>
            </a:r>
          </a:p>
        </p:txBody>
      </p:sp>
      <p:sp>
        <p:nvSpPr>
          <p:cNvPr id="40967" name="Oval 8">
            <a:extLst>
              <a:ext uri="{FF2B5EF4-FFF2-40B4-BE49-F238E27FC236}">
                <a16:creationId xmlns:a16="http://schemas.microsoft.com/office/drawing/2014/main" id="{56E968C3-3D5E-951C-A715-8A7124BFE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700" y="4762500"/>
            <a:ext cx="254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1800" b="1"/>
              <a:t>2</a:t>
            </a:r>
          </a:p>
        </p:txBody>
      </p:sp>
      <p:sp>
        <p:nvSpPr>
          <p:cNvPr id="40968" name="Oval 9">
            <a:extLst>
              <a:ext uri="{FF2B5EF4-FFF2-40B4-BE49-F238E27FC236}">
                <a16:creationId xmlns:a16="http://schemas.microsoft.com/office/drawing/2014/main" id="{58963ABB-61E2-148D-7825-C8292739E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0" y="4114800"/>
            <a:ext cx="254000" cy="3048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505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1800" b="1"/>
              <a:t>1</a:t>
            </a:r>
          </a:p>
        </p:txBody>
      </p:sp>
      <p:sp>
        <p:nvSpPr>
          <p:cNvPr id="40969" name="Oval 10">
            <a:extLst>
              <a:ext uri="{FF2B5EF4-FFF2-40B4-BE49-F238E27FC236}">
                <a16:creationId xmlns:a16="http://schemas.microsoft.com/office/drawing/2014/main" id="{FCAABE63-ECC6-F1BD-1DF2-83488DDAC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4140200"/>
            <a:ext cx="254000" cy="3048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505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1800" b="1"/>
              <a:t>2</a:t>
            </a:r>
          </a:p>
        </p:txBody>
      </p:sp>
      <p:sp>
        <p:nvSpPr>
          <p:cNvPr id="40970" name="Oval 11">
            <a:extLst>
              <a:ext uri="{FF2B5EF4-FFF2-40B4-BE49-F238E27FC236}">
                <a16:creationId xmlns:a16="http://schemas.microsoft.com/office/drawing/2014/main" id="{74414DEF-6796-BBDD-3111-DA38E15F8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0" y="4711700"/>
            <a:ext cx="254000" cy="3048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505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1800" b="1"/>
              <a:t>3</a:t>
            </a:r>
          </a:p>
        </p:txBody>
      </p:sp>
      <p:sp>
        <p:nvSpPr>
          <p:cNvPr id="40971" name="Oval 12">
            <a:extLst>
              <a:ext uri="{FF2B5EF4-FFF2-40B4-BE49-F238E27FC236}">
                <a16:creationId xmlns:a16="http://schemas.microsoft.com/office/drawing/2014/main" id="{B2CA0249-6D21-60F7-6728-E69534FC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500" y="4749800"/>
            <a:ext cx="254000" cy="3048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505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1800" b="1"/>
              <a:t>4</a:t>
            </a:r>
          </a:p>
        </p:txBody>
      </p:sp>
      <p:sp>
        <p:nvSpPr>
          <p:cNvPr id="40972" name="Oval 13">
            <a:extLst>
              <a:ext uri="{FF2B5EF4-FFF2-40B4-BE49-F238E27FC236}">
                <a16:creationId xmlns:a16="http://schemas.microsoft.com/office/drawing/2014/main" id="{588001BE-5DE2-69AC-5B58-18DC03D1C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130800"/>
            <a:ext cx="254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1800" b="1"/>
              <a:t>1</a:t>
            </a:r>
          </a:p>
        </p:txBody>
      </p:sp>
      <p:sp>
        <p:nvSpPr>
          <p:cNvPr id="40973" name="Oval 14">
            <a:extLst>
              <a:ext uri="{FF2B5EF4-FFF2-40B4-BE49-F238E27FC236}">
                <a16:creationId xmlns:a16="http://schemas.microsoft.com/office/drawing/2014/main" id="{332E4C7B-90DA-D28C-D891-346860656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5130800"/>
            <a:ext cx="254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1800" b="1"/>
              <a:t>2</a:t>
            </a:r>
          </a:p>
        </p:txBody>
      </p:sp>
      <p:sp>
        <p:nvSpPr>
          <p:cNvPr id="40974" name="Oval 17">
            <a:extLst>
              <a:ext uri="{FF2B5EF4-FFF2-40B4-BE49-F238E27FC236}">
                <a16:creationId xmlns:a16="http://schemas.microsoft.com/office/drawing/2014/main" id="{DE6F8FF1-C3EB-B830-D2CF-B9877CE7A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537200"/>
            <a:ext cx="254000" cy="3048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505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1800" b="1"/>
              <a:t>1</a:t>
            </a:r>
          </a:p>
        </p:txBody>
      </p:sp>
      <p:sp>
        <p:nvSpPr>
          <p:cNvPr id="40975" name="Oval 18">
            <a:extLst>
              <a:ext uri="{FF2B5EF4-FFF2-40B4-BE49-F238E27FC236}">
                <a16:creationId xmlns:a16="http://schemas.microsoft.com/office/drawing/2014/main" id="{06BC5239-48BF-D6CC-9AFA-B59599BB5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100" y="5499100"/>
            <a:ext cx="254000" cy="3048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505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1800" b="1"/>
              <a:t>2</a:t>
            </a:r>
          </a:p>
        </p:txBody>
      </p:sp>
      <p:sp>
        <p:nvSpPr>
          <p:cNvPr id="40976" name="Oval 19">
            <a:extLst>
              <a:ext uri="{FF2B5EF4-FFF2-40B4-BE49-F238E27FC236}">
                <a16:creationId xmlns:a16="http://schemas.microsoft.com/office/drawing/2014/main" id="{5F44B7F1-8DE2-9A7C-FE8A-8EE79D878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1800" y="5524500"/>
            <a:ext cx="254000" cy="3048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505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1800" b="1"/>
              <a:t>3</a:t>
            </a:r>
          </a:p>
        </p:txBody>
      </p:sp>
      <p:sp>
        <p:nvSpPr>
          <p:cNvPr id="40977" name="Oval 20">
            <a:extLst>
              <a:ext uri="{FF2B5EF4-FFF2-40B4-BE49-F238E27FC236}">
                <a16:creationId xmlns:a16="http://schemas.microsoft.com/office/drawing/2014/main" id="{BA3C11B5-E7A8-0325-2FE1-F821B2D4C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400" y="5499100"/>
            <a:ext cx="254000" cy="3048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505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1800" b="1"/>
              <a:t>4</a:t>
            </a:r>
          </a:p>
        </p:txBody>
      </p:sp>
      <p:sp>
        <p:nvSpPr>
          <p:cNvPr id="40978" name="Rectangle 21">
            <a:extLst>
              <a:ext uri="{FF2B5EF4-FFF2-40B4-BE49-F238E27FC236}">
                <a16:creationId xmlns:a16="http://schemas.microsoft.com/office/drawing/2014/main" id="{0C54E9B9-1156-8241-71E8-A8F22D100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5156200"/>
            <a:ext cx="1384300" cy="279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%"/>
            <a:headEnd/>
            <a:tailEnd/>
          </a:ln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1800" b="1"/>
              <a:t>访问路径一：</a:t>
            </a:r>
          </a:p>
        </p:txBody>
      </p:sp>
      <p:sp>
        <p:nvSpPr>
          <p:cNvPr id="40979" name="Rectangle 22">
            <a:extLst>
              <a:ext uri="{FF2B5EF4-FFF2-40B4-BE49-F238E27FC236}">
                <a16:creationId xmlns:a16="http://schemas.microsoft.com/office/drawing/2014/main" id="{A6123F48-F614-5579-D024-F0807C6AD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100" y="5562600"/>
            <a:ext cx="1384300" cy="27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%"/>
            <a:headEnd/>
            <a:tailEnd/>
          </a:ln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1800" b="1"/>
              <a:t>访问路径二：</a:t>
            </a:r>
          </a:p>
        </p:txBody>
      </p:sp>
      <p:grpSp>
        <p:nvGrpSpPr>
          <p:cNvPr id="2" name="Group 30">
            <a:extLst>
              <a:ext uri="{FF2B5EF4-FFF2-40B4-BE49-F238E27FC236}">
                <a16:creationId xmlns:a16="http://schemas.microsoft.com/office/drawing/2014/main" id="{1036722D-7214-932E-5CD0-7B03EC1868FE}"/>
              </a:ext>
            </a:extLst>
          </p:cNvPr>
          <p:cNvGrpSpPr>
            <a:grpSpLocks/>
          </p:cNvGrpSpPr>
          <p:nvPr/>
        </p:nvGrpSpPr>
        <p:grpSpPr bwMode="auto">
          <a:xfrm>
            <a:off x="4327525" y="1397000"/>
            <a:ext cx="4383088" cy="5029200"/>
            <a:chOff x="2726" y="880"/>
            <a:chExt cx="2761" cy="3168"/>
          </a:xfrm>
        </p:grpSpPr>
        <p:pic>
          <p:nvPicPr>
            <p:cNvPr id="40981" name="Picture 4">
              <a:extLst>
                <a:ext uri="{FF2B5EF4-FFF2-40B4-BE49-F238E27FC236}">
                  <a16:creationId xmlns:a16="http://schemas.microsoft.com/office/drawing/2014/main" id="{4102DBE9-0247-6554-29CF-2696ECA9D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6" y="880"/>
              <a:ext cx="2761" cy="3168"/>
            </a:xfrm>
            <a:prstGeom prst="rect">
              <a:avLst/>
            </a:prstGeom>
            <a:noFill/>
            <a:ln w="9525">
              <a:solidFill>
                <a:srgbClr val="FF5050"/>
              </a:solidFill>
              <a:miter lim="800%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982" name="Oval 24">
              <a:extLst>
                <a:ext uri="{FF2B5EF4-FFF2-40B4-BE49-F238E27FC236}">
                  <a16:creationId xmlns:a16="http://schemas.microsoft.com/office/drawing/2014/main" id="{E670B574-0F80-2551-111F-1CE1D5000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0" y="1296"/>
              <a:ext cx="16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%"/>
                </a:spcBef>
                <a:buFontTx/>
                <a:buNone/>
              </a:pPr>
              <a:r>
                <a:rPr lang="en-US" altLang="zh-CN" sz="1800" b="1"/>
                <a:t>1</a:t>
              </a:r>
            </a:p>
          </p:txBody>
        </p:sp>
        <p:sp>
          <p:nvSpPr>
            <p:cNvPr id="40983" name="Oval 25">
              <a:extLst>
                <a:ext uri="{FF2B5EF4-FFF2-40B4-BE49-F238E27FC236}">
                  <a16:creationId xmlns:a16="http://schemas.microsoft.com/office/drawing/2014/main" id="{68F7CA0A-48F0-FA17-BB9B-597DEB6C1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6" y="1288"/>
              <a:ext cx="16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505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%"/>
                </a:spcBef>
                <a:buFontTx/>
                <a:buNone/>
              </a:pPr>
              <a:r>
                <a:rPr lang="en-US" altLang="zh-CN" sz="1800" b="1"/>
                <a:t>1</a:t>
              </a:r>
            </a:p>
          </p:txBody>
        </p:sp>
        <p:sp>
          <p:nvSpPr>
            <p:cNvPr id="40984" name="Oval 26">
              <a:extLst>
                <a:ext uri="{FF2B5EF4-FFF2-40B4-BE49-F238E27FC236}">
                  <a16:creationId xmlns:a16="http://schemas.microsoft.com/office/drawing/2014/main" id="{529A3447-6DDB-6A20-21EF-4D6999371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" y="2256"/>
              <a:ext cx="16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%"/>
                </a:spcBef>
                <a:buFontTx/>
                <a:buNone/>
              </a:pPr>
              <a:r>
                <a:rPr lang="en-US" altLang="zh-CN" sz="1800" b="1"/>
                <a:t>2</a:t>
              </a:r>
            </a:p>
          </p:txBody>
        </p:sp>
        <p:sp>
          <p:nvSpPr>
            <p:cNvPr id="40985" name="Oval 27">
              <a:extLst>
                <a:ext uri="{FF2B5EF4-FFF2-40B4-BE49-F238E27FC236}">
                  <a16:creationId xmlns:a16="http://schemas.microsoft.com/office/drawing/2014/main" id="{D6CF524E-DE0B-27C5-C959-6582DD113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888"/>
              <a:ext cx="16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505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%"/>
                </a:spcBef>
                <a:buFontTx/>
                <a:buNone/>
              </a:pPr>
              <a:r>
                <a:rPr lang="en-US" altLang="zh-CN" sz="1800" b="1"/>
                <a:t>4</a:t>
              </a:r>
            </a:p>
          </p:txBody>
        </p:sp>
        <p:sp>
          <p:nvSpPr>
            <p:cNvPr id="40986" name="Oval 28">
              <a:extLst>
                <a:ext uri="{FF2B5EF4-FFF2-40B4-BE49-F238E27FC236}">
                  <a16:creationId xmlns:a16="http://schemas.microsoft.com/office/drawing/2014/main" id="{031C25F1-0FAC-77D8-DF3C-9B422922D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4" y="2904"/>
              <a:ext cx="16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505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%"/>
                </a:spcBef>
                <a:buFontTx/>
                <a:buNone/>
              </a:pPr>
              <a:r>
                <a:rPr lang="en-US" altLang="zh-CN" sz="1800" b="1"/>
                <a:t>3</a:t>
              </a:r>
            </a:p>
          </p:txBody>
        </p:sp>
        <p:sp>
          <p:nvSpPr>
            <p:cNvPr id="40987" name="Oval 29">
              <a:extLst>
                <a:ext uri="{FF2B5EF4-FFF2-40B4-BE49-F238E27FC236}">
                  <a16:creationId xmlns:a16="http://schemas.microsoft.com/office/drawing/2014/main" id="{78C6F771-2F0D-1772-17CE-3029983F1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8" y="1776"/>
              <a:ext cx="16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505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%"/>
                </a:spcBef>
                <a:buFontTx/>
                <a:buNone/>
              </a:pPr>
              <a:r>
                <a:rPr lang="en-US" altLang="zh-CN" sz="1800" b="1"/>
                <a:t>2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>
            <a:extLst>
              <a:ext uri="{FF2B5EF4-FFF2-40B4-BE49-F238E27FC236}">
                <a16:creationId xmlns:a16="http://schemas.microsoft.com/office/drawing/2014/main" id="{D931AB17-599F-403B-9C1A-C4FBD1286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296988"/>
            <a:ext cx="676275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41987" name="Rectangle 2">
            <a:extLst>
              <a:ext uri="{FF2B5EF4-FFF2-40B4-BE49-F238E27FC236}">
                <a16:creationId xmlns:a16="http://schemas.microsoft.com/office/drawing/2014/main" id="{31898E5E-1685-B698-512E-9C905B59F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4400" b="1">
                <a:solidFill>
                  <a:schemeClr val="tx2"/>
                </a:solidFill>
              </a:rPr>
              <a:t>1.6 </a:t>
            </a:r>
            <a:r>
              <a:rPr lang="zh-CN" altLang="en-US" sz="4400" b="1">
                <a:solidFill>
                  <a:schemeClr val="tx2"/>
                </a:solidFill>
              </a:rPr>
              <a:t>高速缓冲存储器</a:t>
            </a:r>
          </a:p>
        </p:txBody>
      </p:sp>
      <p:sp>
        <p:nvSpPr>
          <p:cNvPr id="41988" name="Rectangle 2">
            <a:extLst>
              <a:ext uri="{FF2B5EF4-FFF2-40B4-BE49-F238E27FC236}">
                <a16:creationId xmlns:a16="http://schemas.microsoft.com/office/drawing/2014/main" id="{6358CDDA-34AC-E92E-3084-84761C25F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2928938"/>
            <a:ext cx="2209800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b="1">
                <a:solidFill>
                  <a:schemeClr val="tx2"/>
                </a:solidFill>
              </a:rPr>
              <a:t>多级</a:t>
            </a:r>
            <a:r>
              <a:rPr lang="en-US" altLang="zh-CN" b="1">
                <a:solidFill>
                  <a:schemeClr val="tx2"/>
                </a:solidFill>
              </a:rPr>
              <a:t>Cache</a:t>
            </a:r>
            <a:endParaRPr lang="zh-CN" altLang="en-US" b="1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5">
            <a:extLst>
              <a:ext uri="{FF2B5EF4-FFF2-40B4-BE49-F238E27FC236}">
                <a16:creationId xmlns:a16="http://schemas.microsoft.com/office/drawing/2014/main" id="{559AEB63-1ACC-A992-0281-7980A77E51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94B74497-18D2-4AEC-877E-EAEDD56166C9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35</a:t>
            </a:fld>
            <a:endParaRPr lang="zh-CN" altLang="en-US" sz="1400" b="1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374CCC25-4984-EE06-1953-54BA12D6EAB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76400" y="1524000"/>
            <a:ext cx="7239000" cy="4572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3600" b="1"/>
              <a:t>设计时需要考虑的因素：</a:t>
            </a:r>
          </a:p>
          <a:p>
            <a:pPr eaLnBrk="1" hangingPunct="1"/>
            <a:r>
              <a:rPr lang="zh-CN" altLang="en-US" sz="3600" b="1"/>
              <a:t>高速缓冲存储器的大小</a:t>
            </a:r>
          </a:p>
          <a:p>
            <a:pPr eaLnBrk="1" hangingPunct="1"/>
            <a:r>
              <a:rPr lang="zh-CN" altLang="en-US" sz="3600" b="1"/>
              <a:t>块的大小</a:t>
            </a:r>
          </a:p>
          <a:p>
            <a:pPr eaLnBrk="1" hangingPunct="1"/>
            <a:r>
              <a:rPr lang="zh-CN" altLang="en-US" sz="3600" b="1"/>
              <a:t>映射函数</a:t>
            </a:r>
          </a:p>
          <a:p>
            <a:pPr eaLnBrk="1" hangingPunct="1"/>
            <a:r>
              <a:rPr lang="zh-CN" altLang="en-US" sz="3600" b="1"/>
              <a:t>替换算法</a:t>
            </a:r>
          </a:p>
          <a:p>
            <a:pPr eaLnBrk="1" hangingPunct="1"/>
            <a:r>
              <a:rPr lang="zh-CN" altLang="en-US" sz="3600" b="1"/>
              <a:t>写策略</a:t>
            </a:r>
            <a:endParaRPr lang="en-US" altLang="zh-CN" sz="3600" b="1"/>
          </a:p>
          <a:p>
            <a:pPr eaLnBrk="1" hangingPunct="1"/>
            <a:r>
              <a:rPr lang="zh-CN" altLang="en-US" sz="3600" b="1"/>
              <a:t>高级缓存的级数</a:t>
            </a:r>
            <a:endParaRPr lang="en-US" altLang="zh-CN" b="1"/>
          </a:p>
        </p:txBody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454FCB2A-D981-EDCA-5F15-E3FDABFA8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04800"/>
            <a:ext cx="75438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4400" b="1">
                <a:solidFill>
                  <a:schemeClr val="tx2"/>
                </a:solidFill>
              </a:rPr>
              <a:t>1.6 </a:t>
            </a:r>
            <a:r>
              <a:rPr lang="zh-CN" altLang="en-US" sz="4400" b="1">
                <a:solidFill>
                  <a:schemeClr val="tx2"/>
                </a:solidFill>
              </a:rPr>
              <a:t>高速缓冲存储器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6">
            <a:extLst>
              <a:ext uri="{FF2B5EF4-FFF2-40B4-BE49-F238E27FC236}">
                <a16:creationId xmlns:a16="http://schemas.microsoft.com/office/drawing/2014/main" id="{3FA2D89D-250D-2560-2435-1D6F350BACA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%"/>
              </a:spcBef>
              <a:buFontTx/>
              <a:buNone/>
            </a:pPr>
            <a:fld id="{5290FDFA-109D-4590-9EC2-CE750A79B361}" type="slidenum">
              <a:rPr lang="zh-CN" altLang="en-US" sz="1400" b="1"/>
              <a:pPr algn="r" eaLnBrk="1" hangingPunct="1">
                <a:spcBef>
                  <a:spcPct val="0%"/>
                </a:spcBef>
                <a:buFontTx/>
                <a:buNone/>
              </a:pPr>
              <a:t>36</a:t>
            </a:fld>
            <a:endParaRPr lang="zh-CN" altLang="en-US" sz="1400" b="1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E9CAE20D-9036-F09C-1DDE-670A87A0188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1.7 </a:t>
            </a:r>
            <a:r>
              <a:rPr lang="zh-CN" altLang="en-US" b="1"/>
              <a:t>直接内存存取（</a:t>
            </a:r>
            <a:r>
              <a:rPr lang="en-US" altLang="zh-CN" b="1"/>
              <a:t>DMA</a:t>
            </a:r>
            <a:r>
              <a:rPr lang="zh-CN" altLang="en-US" b="1"/>
              <a:t>）</a:t>
            </a:r>
          </a:p>
        </p:txBody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67D1E106-EB95-961A-852B-0EAAD2B05C8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600200"/>
            <a:ext cx="5545138" cy="4525963"/>
          </a:xfrm>
        </p:spPr>
        <p:txBody>
          <a:bodyPr/>
          <a:lstStyle/>
          <a:p>
            <a:pPr eaLnBrk="1" hangingPunct="1"/>
            <a:r>
              <a:rPr lang="zh-CN" altLang="en-US" sz="2800" b="1"/>
              <a:t>可编程</a:t>
            </a:r>
            <a:r>
              <a:rPr lang="en-US" altLang="zh-CN" sz="2800" b="1"/>
              <a:t>I/O</a:t>
            </a:r>
          </a:p>
          <a:p>
            <a:pPr eaLnBrk="1" hangingPunct="1">
              <a:buFontTx/>
              <a:buNone/>
            </a:pPr>
            <a:r>
              <a:rPr lang="en-US" altLang="zh-CN" sz="2800" b="1">
                <a:sym typeface="Wingdings" panose="05000000000000000000" pitchFamily="2" charset="2"/>
              </a:rPr>
              <a:t></a:t>
            </a:r>
            <a:endParaRPr lang="en-US" altLang="zh-CN" sz="2800" b="1"/>
          </a:p>
          <a:p>
            <a:pPr eaLnBrk="1" hangingPunct="1"/>
            <a:r>
              <a:rPr lang="zh-CN" altLang="en-US" sz="2800" b="1"/>
              <a:t>中断驱动</a:t>
            </a:r>
            <a:r>
              <a:rPr lang="en-US" altLang="zh-CN" sz="2800" b="1"/>
              <a:t>I/O</a:t>
            </a:r>
          </a:p>
          <a:p>
            <a:pPr eaLnBrk="1" hangingPunct="1">
              <a:buFontTx/>
              <a:buNone/>
            </a:pPr>
            <a:r>
              <a:rPr lang="en-US" altLang="zh-CN" sz="2800" b="1">
                <a:sym typeface="Wingdings" panose="05000000000000000000" pitchFamily="2" charset="2"/>
              </a:rPr>
              <a:t></a:t>
            </a:r>
            <a:endParaRPr lang="en-US" altLang="zh-CN" sz="2800" b="1"/>
          </a:p>
          <a:p>
            <a:pPr eaLnBrk="1" hangingPunct="1"/>
            <a:r>
              <a:rPr lang="zh-CN" altLang="en-US" sz="2800" b="1"/>
              <a:t>直接存储器访问（</a:t>
            </a:r>
            <a:r>
              <a:rPr lang="en-US" altLang="zh-CN" sz="2800" b="1"/>
              <a:t>DMA</a:t>
            </a:r>
            <a:r>
              <a:rPr lang="zh-CN" altLang="en-US" sz="2800" b="1"/>
              <a:t>）</a:t>
            </a:r>
            <a:endParaRPr lang="en-US" altLang="zh-CN" sz="2800" b="1"/>
          </a:p>
          <a:p>
            <a:pPr eaLnBrk="1" hangingPunct="1">
              <a:buFontTx/>
              <a:buNone/>
            </a:pPr>
            <a:endParaRPr lang="zh-CN" altLang="en-US" sz="2800" b="1"/>
          </a:p>
        </p:txBody>
      </p:sp>
    </p:spTree>
  </p:cSld>
  <p:clrMapOvr>
    <a:masterClrMapping/>
  </p:clrMapOvr>
  <p:transition/>
</p:sld>
</file>

<file path=ppt/slides/slide3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6">
            <a:extLst>
              <a:ext uri="{FF2B5EF4-FFF2-40B4-BE49-F238E27FC236}">
                <a16:creationId xmlns:a16="http://schemas.microsoft.com/office/drawing/2014/main" id="{6E648401-C80F-4780-477B-40BCC747EE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0615104D-C0B9-4FAD-8805-512B970DE478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37</a:t>
            </a:fld>
            <a:endParaRPr lang="zh-CN" altLang="en-US" sz="1400" b="1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D7BC424-8F66-0059-E151-2D92DEC3BB6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1</a:t>
            </a:r>
            <a:r>
              <a:rPr lang="zh-CN" altLang="en-US" b="1"/>
              <a:t>、可编程</a:t>
            </a:r>
            <a:r>
              <a:rPr lang="en-US" altLang="zh-CN" b="1"/>
              <a:t>I/O</a:t>
            </a:r>
            <a:endParaRPr lang="zh-CN" altLang="en-US" b="1"/>
          </a:p>
        </p:txBody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0941B853-4DDD-54EF-3FF5-AB7FA1EAE39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594100" y="1866900"/>
            <a:ext cx="4384675" cy="4114800"/>
          </a:xfrm>
        </p:spPr>
        <p:txBody>
          <a:bodyPr/>
          <a:lstStyle/>
          <a:p>
            <a:pPr eaLnBrk="1" hangingPunct="1"/>
            <a:r>
              <a:rPr lang="en-US" altLang="zh-CN" sz="2400" b="1"/>
              <a:t>I/O</a:t>
            </a:r>
            <a:r>
              <a:rPr lang="zh-CN" altLang="en-US" sz="2400" b="1"/>
              <a:t>模块执行请求的动作，而非处理器。</a:t>
            </a:r>
            <a:endParaRPr lang="en-US" altLang="zh-CN" sz="2400" b="1"/>
          </a:p>
          <a:p>
            <a:pPr eaLnBrk="1" hangingPunct="1"/>
            <a:r>
              <a:rPr lang="en-US" altLang="zh-CN" sz="2400" b="1"/>
              <a:t>I/O</a:t>
            </a:r>
            <a:r>
              <a:rPr lang="zh-CN" altLang="en-US" sz="2400" b="1"/>
              <a:t>处理模块设置</a:t>
            </a:r>
            <a:r>
              <a:rPr lang="en-US" altLang="zh-CN" sz="2400" b="1"/>
              <a:t>I/O</a:t>
            </a:r>
            <a:r>
              <a:rPr lang="zh-CN" altLang="en-US" sz="2400" b="1"/>
              <a:t>状态寄存器中相应的位。</a:t>
            </a:r>
            <a:endParaRPr lang="en-US" altLang="zh-CN" sz="2400" b="1"/>
          </a:p>
          <a:p>
            <a:pPr eaLnBrk="1" hangingPunct="1"/>
            <a:r>
              <a:rPr lang="en-US" altLang="zh-CN" sz="2400" b="1"/>
              <a:t>I/O</a:t>
            </a:r>
            <a:r>
              <a:rPr lang="zh-CN" altLang="en-US" sz="2400" b="1"/>
              <a:t>处理模块不通知处理器，也不中断处理器。</a:t>
            </a:r>
          </a:p>
          <a:p>
            <a:pPr eaLnBrk="1" hangingPunct="1"/>
            <a:r>
              <a:rPr lang="zh-CN" altLang="en-US" sz="2400" b="1"/>
              <a:t>处理器定期检测</a:t>
            </a:r>
            <a:r>
              <a:rPr lang="en-US" altLang="zh-CN" sz="2400" b="1"/>
              <a:t>I/O</a:t>
            </a:r>
            <a:r>
              <a:rPr lang="zh-CN" altLang="en-US" sz="2400" b="1"/>
              <a:t>模块状态，直到操作结束。</a:t>
            </a:r>
          </a:p>
          <a:p>
            <a:pPr eaLnBrk="1" hangingPunct="1">
              <a:buFontTx/>
              <a:buNone/>
            </a:pPr>
            <a:r>
              <a:rPr lang="en-US" altLang="zh-CN" sz="2400" b="1">
                <a:sym typeface="Wingdings" panose="05000000000000000000" pitchFamily="2" charset="2"/>
              </a:rPr>
              <a:t> </a:t>
            </a:r>
            <a:r>
              <a:rPr lang="zh-CN" altLang="en-US" sz="2400" b="1"/>
              <a:t>处理器不断询问</a:t>
            </a:r>
            <a:r>
              <a:rPr lang="en-US" altLang="zh-CN" sz="2400" b="1"/>
              <a:t>I/O</a:t>
            </a:r>
            <a:r>
              <a:rPr lang="zh-CN" altLang="en-US" sz="2400" b="1"/>
              <a:t>模块的状态，严重降低了系统的性能。</a:t>
            </a:r>
          </a:p>
        </p:txBody>
      </p:sp>
      <p:pic>
        <p:nvPicPr>
          <p:cNvPr id="45061" name="Picture 5">
            <a:extLst>
              <a:ext uri="{FF2B5EF4-FFF2-40B4-BE49-F238E27FC236}">
                <a16:creationId xmlns:a16="http://schemas.microsoft.com/office/drawing/2014/main" id="{5816D863-1915-24D7-E9CC-8BC711402388}"/>
              </a:ext>
            </a:extLst>
          </p:cNvPr>
          <p:cNvPicPr>
            <a:picLocks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0775" y="1346200"/>
            <a:ext cx="2382838" cy="5332413"/>
          </a:xfrm>
        </p:spPr>
      </p:pic>
    </p:spTree>
  </p:cSld>
  <p:clrMapOvr>
    <a:masterClrMapping/>
  </p:clrMapOvr>
  <p:transition/>
</p:sld>
</file>

<file path=ppt/slides/slide3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6">
            <a:extLst>
              <a:ext uri="{FF2B5EF4-FFF2-40B4-BE49-F238E27FC236}">
                <a16:creationId xmlns:a16="http://schemas.microsoft.com/office/drawing/2014/main" id="{4C8D5736-5A3D-8521-35D6-C32DEA00EC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B0785E50-7E6D-40A5-B654-988A75442A94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38</a:t>
            </a:fld>
            <a:endParaRPr lang="zh-CN" altLang="en-US" sz="1400" b="1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E58E3D6A-FBDE-3C13-43DB-774E8CA6CFF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2</a:t>
            </a:r>
            <a:r>
              <a:rPr lang="zh-CN" altLang="en-US" b="1"/>
              <a:t>、</a:t>
            </a:r>
            <a:r>
              <a:rPr lang="en-US" altLang="zh-CN" b="1"/>
              <a:t> </a:t>
            </a:r>
            <a:r>
              <a:rPr lang="zh-CN" altLang="en-US" b="1"/>
              <a:t>中断驱动</a:t>
            </a:r>
            <a:r>
              <a:rPr lang="en-US" altLang="zh-CN" b="1"/>
              <a:t>I/O</a:t>
            </a:r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8E0B06A0-03DA-E535-0E6E-0A3803508392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75100" y="1866900"/>
            <a:ext cx="4003675" cy="4114800"/>
          </a:xfrm>
        </p:spPr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zh-CN" altLang="en-US" sz="2400" b="1"/>
              <a:t>当</a:t>
            </a:r>
            <a:r>
              <a:rPr lang="en-US" altLang="zh-CN" sz="2400" b="1"/>
              <a:t>I/O</a:t>
            </a:r>
            <a:r>
              <a:rPr lang="zh-CN" altLang="en-US" sz="2400" b="1"/>
              <a:t>模块准备好要交换的数据时，中断处理器。</a:t>
            </a:r>
            <a:endParaRPr lang="en-US" altLang="zh-CN" sz="2400" b="1"/>
          </a:p>
          <a:p>
            <a:pPr eaLnBrk="1" hangingPunct="1">
              <a:lnSpc>
                <a:spcPct val="90%"/>
              </a:lnSpc>
            </a:pPr>
            <a:r>
              <a:rPr lang="zh-CN" altLang="en-US" sz="2400" b="1"/>
              <a:t>处理器保存正在执行程序的上下文，然后开始进行中断处理。</a:t>
            </a:r>
            <a:endParaRPr lang="en-US" altLang="zh-CN" sz="2400" b="1"/>
          </a:p>
          <a:p>
            <a:pPr eaLnBrk="1" hangingPunct="1">
              <a:lnSpc>
                <a:spcPct val="90%"/>
              </a:lnSpc>
            </a:pPr>
            <a:r>
              <a:rPr lang="zh-CN" altLang="en-US" sz="2400" b="1"/>
              <a:t>没有不必要的等待。</a:t>
            </a:r>
          </a:p>
          <a:p>
            <a:pPr eaLnBrk="1" hangingPunct="1">
              <a:lnSpc>
                <a:spcPct val="90%"/>
              </a:lnSpc>
              <a:buFontTx/>
              <a:buNone/>
            </a:pPr>
            <a:r>
              <a:rPr lang="en-US" altLang="zh-CN" sz="2400" b="1">
                <a:sym typeface="Wingdings" panose="05000000000000000000" pitchFamily="2" charset="2"/>
              </a:rPr>
              <a:t></a:t>
            </a:r>
            <a:r>
              <a:rPr lang="zh-CN" altLang="en-US" sz="2400" b="1"/>
              <a:t>由于每个字的读写都需要通过处理器进行，消耗了大量的处理器时间。</a:t>
            </a:r>
            <a:endParaRPr lang="en-US" altLang="zh-CN" sz="2400" b="1"/>
          </a:p>
        </p:txBody>
      </p:sp>
      <p:pic>
        <p:nvPicPr>
          <p:cNvPr id="46085" name="Picture 5">
            <a:extLst>
              <a:ext uri="{FF2B5EF4-FFF2-40B4-BE49-F238E27FC236}">
                <a16:creationId xmlns:a16="http://schemas.microsoft.com/office/drawing/2014/main" id="{43FA85BF-9CE5-3436-13A2-91709CA6484E}"/>
              </a:ext>
            </a:extLst>
          </p:cNvPr>
          <p:cNvPicPr>
            <a:picLocks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7763" y="1371600"/>
            <a:ext cx="2586037" cy="5181600"/>
          </a:xfrm>
        </p:spPr>
      </p:pic>
    </p:spTree>
  </p:cSld>
  <p:clrMapOvr>
    <a:masterClrMapping/>
  </p:clrMapOvr>
  <p:transition/>
</p:sld>
</file>

<file path=ppt/slides/slide3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6">
            <a:extLst>
              <a:ext uri="{FF2B5EF4-FFF2-40B4-BE49-F238E27FC236}">
                <a16:creationId xmlns:a16="http://schemas.microsoft.com/office/drawing/2014/main" id="{42852ECA-C0DF-8868-EFC2-04C8871433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F61A1191-C58F-4665-8287-7A6919DA5E5B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39</a:t>
            </a:fld>
            <a:endParaRPr lang="zh-CN" altLang="en-US" sz="1400" b="1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57B7EE9C-7BBB-AE44-834D-547BBA72C29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3</a:t>
            </a:r>
            <a:r>
              <a:rPr lang="zh-CN" altLang="en-US" b="1"/>
              <a:t>、直接存储访问（</a:t>
            </a:r>
            <a:r>
              <a:rPr lang="en-US" altLang="zh-CN" b="1"/>
              <a:t>DMA</a:t>
            </a:r>
            <a:r>
              <a:rPr lang="zh-CN" altLang="en-US" b="1"/>
              <a:t>）</a:t>
            </a:r>
            <a:endParaRPr lang="en-US" altLang="zh-CN" b="1"/>
          </a:p>
        </p:txBody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288A48DF-2BB2-D22B-FA26-8BDF9486EA6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708400" y="3124200"/>
            <a:ext cx="5167313" cy="1917700"/>
          </a:xfrm>
        </p:spPr>
        <p:txBody>
          <a:bodyPr/>
          <a:lstStyle/>
          <a:p>
            <a:pPr eaLnBrk="1" hangingPunct="1"/>
            <a:r>
              <a:rPr lang="zh-CN" altLang="en-US" sz="2000" b="1"/>
              <a:t>传送的为块数据。</a:t>
            </a:r>
          </a:p>
          <a:p>
            <a:pPr eaLnBrk="1" hangingPunct="1"/>
            <a:r>
              <a:rPr lang="zh-CN" altLang="en-US" sz="2000" b="1"/>
              <a:t>传送完成时，产生中断。</a:t>
            </a:r>
          </a:p>
          <a:p>
            <a:pPr eaLnBrk="1" hangingPunct="1"/>
            <a:r>
              <a:rPr lang="zh-CN" altLang="en-US" sz="2000" b="1"/>
              <a:t>处理器委托</a:t>
            </a:r>
            <a:r>
              <a:rPr lang="en-US" altLang="zh-CN" sz="2000" b="1"/>
              <a:t>DMA</a:t>
            </a:r>
            <a:r>
              <a:rPr lang="zh-CN" altLang="en-US" sz="2000" b="1"/>
              <a:t>模块，由该模块负责处理数据传送。</a:t>
            </a:r>
          </a:p>
          <a:p>
            <a:pPr eaLnBrk="1" hangingPunct="1"/>
            <a:r>
              <a:rPr lang="zh-CN" altLang="en-US" sz="2000" b="1"/>
              <a:t>处理器不干预传送，而继续其它工作。</a:t>
            </a:r>
            <a:endParaRPr lang="en-US" altLang="zh-CN" sz="2000" b="1"/>
          </a:p>
        </p:txBody>
      </p:sp>
      <p:pic>
        <p:nvPicPr>
          <p:cNvPr id="47109" name="Picture 5">
            <a:extLst>
              <a:ext uri="{FF2B5EF4-FFF2-40B4-BE49-F238E27FC236}">
                <a16:creationId xmlns:a16="http://schemas.microsoft.com/office/drawing/2014/main" id="{4F4141E3-E3AE-547B-EE0A-A4D6D011CCDA}"/>
              </a:ext>
            </a:extLst>
          </p:cNvPr>
          <p:cNvPicPr>
            <a:picLocks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043238"/>
            <a:ext cx="3159125" cy="2765425"/>
          </a:xfrm>
        </p:spPr>
      </p:pic>
      <p:sp>
        <p:nvSpPr>
          <p:cNvPr id="47110" name="Rectangle 3">
            <a:extLst>
              <a:ext uri="{FF2B5EF4-FFF2-40B4-BE49-F238E27FC236}">
                <a16:creationId xmlns:a16="http://schemas.microsoft.com/office/drawing/2014/main" id="{FFD1EFA1-1DCF-F83B-B9CD-50DFB4751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1511300"/>
            <a:ext cx="6932613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000" b="1"/>
              <a:t>可编程和中断驱动</a:t>
            </a:r>
            <a:r>
              <a:rPr lang="en-US" altLang="zh-CN" sz="2000" b="1"/>
              <a:t>I/O</a:t>
            </a:r>
            <a:r>
              <a:rPr lang="zh-CN" altLang="en-US" sz="2000" b="1"/>
              <a:t>缺点：</a:t>
            </a:r>
          </a:p>
          <a:p>
            <a:pPr eaLnBrk="1" hangingPunct="1"/>
            <a:r>
              <a:rPr lang="en-US" altLang="zh-CN" sz="2000" b="1"/>
              <a:t>I/O</a:t>
            </a:r>
            <a:r>
              <a:rPr lang="zh-CN" altLang="en-US" sz="2000" b="1"/>
              <a:t>传送速度受限于处理器测试设备和提供服务的速度。</a:t>
            </a:r>
          </a:p>
          <a:p>
            <a:pPr eaLnBrk="1" hangingPunct="1"/>
            <a:r>
              <a:rPr lang="zh-CN" altLang="en-US" sz="2000" b="1"/>
              <a:t>处理器忙于管理</a:t>
            </a:r>
            <a:r>
              <a:rPr lang="en-US" altLang="zh-CN" sz="2000" b="1"/>
              <a:t>I/O</a:t>
            </a:r>
            <a:r>
              <a:rPr lang="zh-CN" altLang="en-US" sz="2000" b="1"/>
              <a:t>的传送工作。</a:t>
            </a:r>
          </a:p>
          <a:p>
            <a:pPr eaLnBrk="1" hangingPunct="1"/>
            <a:r>
              <a:rPr lang="zh-CN" altLang="en-US" sz="2000" b="1"/>
              <a:t>处理器必须执行很多指令以完成</a:t>
            </a:r>
            <a:r>
              <a:rPr lang="en-US" altLang="zh-CN" sz="2000" b="1"/>
              <a:t>I/O</a:t>
            </a:r>
            <a:r>
              <a:rPr lang="zh-CN" altLang="en-US" sz="2000" b="1"/>
              <a:t>传送。</a:t>
            </a:r>
          </a:p>
        </p:txBody>
      </p:sp>
      <p:sp>
        <p:nvSpPr>
          <p:cNvPr id="47111" name="Text Box 8">
            <a:extLst>
              <a:ext uri="{FF2B5EF4-FFF2-40B4-BE49-F238E27FC236}">
                <a16:creationId xmlns:a16="http://schemas.microsoft.com/office/drawing/2014/main" id="{35D0C397-0362-641A-3539-F5F272B06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25" y="4979988"/>
            <a:ext cx="4259263" cy="466725"/>
          </a:xfrm>
          <a:prstGeom prst="rect">
            <a:avLst/>
          </a:prstGeom>
          <a:noFill/>
          <a:ln w="9525">
            <a:solidFill>
              <a:srgbClr val="FF5050"/>
            </a:solidFill>
            <a:miter lim="800%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/>
              <a:t>CPU</a:t>
            </a:r>
            <a:r>
              <a:rPr lang="zh-CN" altLang="en-US" sz="2400"/>
              <a:t>和</a:t>
            </a:r>
            <a:r>
              <a:rPr lang="en-US" altLang="zh-CN" sz="2400"/>
              <a:t>DMA</a:t>
            </a:r>
            <a:r>
              <a:rPr lang="zh-CN" altLang="en-US" sz="2400"/>
              <a:t>争夺总线怎么办？</a:t>
            </a:r>
          </a:p>
        </p:txBody>
      </p:sp>
      <p:sp>
        <p:nvSpPr>
          <p:cNvPr id="47112" name="Text Box 9">
            <a:extLst>
              <a:ext uri="{FF2B5EF4-FFF2-40B4-BE49-F238E27FC236}">
                <a16:creationId xmlns:a16="http://schemas.microsoft.com/office/drawing/2014/main" id="{424488AE-403F-1697-9407-178858D80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1725" y="4840288"/>
            <a:ext cx="692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zh-CN" altLang="en-US" sz="4000" b="1">
                <a:solidFill>
                  <a:srgbClr val="FF3300"/>
                </a:solidFill>
              </a:rPr>
              <a:t>？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>
            <a:extLst>
              <a:ext uri="{FF2B5EF4-FFF2-40B4-BE49-F238E27FC236}">
                <a16:creationId xmlns:a16="http://schemas.microsoft.com/office/drawing/2014/main" id="{31A185E8-9650-F9A3-52AE-D1AAAAC4A3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955BF3D9-2405-40EA-8CB2-2409DE7A8C5D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4</a:t>
            </a:fld>
            <a:endParaRPr lang="zh-CN" altLang="en-US" sz="1400" b="1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66001136-5E80-26B2-6AC1-7D166E76609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1.1 </a:t>
            </a:r>
            <a:r>
              <a:rPr lang="zh-CN" altLang="en-US" b="1"/>
              <a:t>计算机基本构成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0EE7C7A-55CB-6FF1-A6EA-227EC55A769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3952875"/>
          </a:xfrm>
        </p:spPr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zh-CN" altLang="en-US" sz="2000" b="1"/>
              <a:t>处理器（</a:t>
            </a:r>
            <a:r>
              <a:rPr lang="en-US" altLang="zh-CN" sz="2000" b="1"/>
              <a:t>Processor</a:t>
            </a:r>
            <a:r>
              <a:rPr lang="zh-CN" altLang="en-US" sz="2000" b="1"/>
              <a:t>）</a:t>
            </a:r>
          </a:p>
          <a:p>
            <a:pPr lvl="1" eaLnBrk="1" hangingPunct="1">
              <a:lnSpc>
                <a:spcPct val="90%"/>
              </a:lnSpc>
            </a:pPr>
            <a:r>
              <a:rPr lang="zh-CN" altLang="en-US" sz="2000" b="1"/>
              <a:t>控制计算机的操作，执行数据处理功能。</a:t>
            </a:r>
          </a:p>
          <a:p>
            <a:pPr eaLnBrk="1" hangingPunct="1">
              <a:lnSpc>
                <a:spcPct val="90%"/>
              </a:lnSpc>
            </a:pPr>
            <a:r>
              <a:rPr lang="zh-CN" altLang="en-US" sz="2000" b="1"/>
              <a:t>主存储器（</a:t>
            </a:r>
            <a:r>
              <a:rPr lang="en-US" altLang="zh-CN" sz="2000" b="1"/>
              <a:t>Main Memory</a:t>
            </a:r>
            <a:r>
              <a:rPr lang="zh-CN" altLang="en-US" sz="2000" b="1"/>
              <a:t>）</a:t>
            </a:r>
          </a:p>
          <a:p>
            <a:pPr lvl="1" eaLnBrk="1" hangingPunct="1">
              <a:lnSpc>
                <a:spcPct val="90%"/>
              </a:lnSpc>
            </a:pPr>
            <a:r>
              <a:rPr lang="zh-CN" altLang="en-US" sz="2000" b="1"/>
              <a:t>存储数据和程序</a:t>
            </a:r>
          </a:p>
          <a:p>
            <a:pPr lvl="1" eaLnBrk="1" hangingPunct="1">
              <a:lnSpc>
                <a:spcPct val="90%"/>
              </a:lnSpc>
            </a:pPr>
            <a:r>
              <a:rPr lang="zh-CN" altLang="en-US" sz="2000" b="1"/>
              <a:t>易失性：关机＝丢失</a:t>
            </a:r>
          </a:p>
          <a:p>
            <a:pPr lvl="1" eaLnBrk="1" hangingPunct="1">
              <a:lnSpc>
                <a:spcPct val="90%"/>
              </a:lnSpc>
            </a:pPr>
            <a:r>
              <a:rPr lang="zh-CN" altLang="en-US" sz="2000" b="1"/>
              <a:t>实存储器（</a:t>
            </a:r>
            <a:r>
              <a:rPr lang="en-US" altLang="zh-CN" sz="2000" b="1"/>
              <a:t>real memory</a:t>
            </a:r>
            <a:r>
              <a:rPr lang="zh-CN" altLang="en-US" sz="2000" b="1"/>
              <a:t>）或主存储器（</a:t>
            </a:r>
            <a:r>
              <a:rPr lang="en-US" altLang="zh-CN" sz="2000" b="1"/>
              <a:t>primary memory</a:t>
            </a:r>
            <a:r>
              <a:rPr lang="zh-CN" altLang="en-US" sz="2000" b="1"/>
              <a:t>）</a:t>
            </a:r>
          </a:p>
          <a:p>
            <a:pPr eaLnBrk="1" hangingPunct="1">
              <a:lnSpc>
                <a:spcPct val="90%"/>
              </a:lnSpc>
            </a:pPr>
            <a:r>
              <a:rPr lang="zh-CN" altLang="en-US" sz="2000" b="1"/>
              <a:t>输入</a:t>
            </a:r>
            <a:r>
              <a:rPr lang="en-US" altLang="zh-CN" sz="2000" b="1"/>
              <a:t>/</a:t>
            </a:r>
            <a:r>
              <a:rPr lang="zh-CN" altLang="en-US" sz="2000" b="1"/>
              <a:t>输出模块（</a:t>
            </a:r>
            <a:r>
              <a:rPr lang="en-US" altLang="zh-CN" sz="2000" b="1"/>
              <a:t>I/O modules</a:t>
            </a:r>
            <a:r>
              <a:rPr lang="zh-CN" altLang="en-US" sz="2000" b="1"/>
              <a:t>）</a:t>
            </a:r>
          </a:p>
          <a:p>
            <a:pPr lvl="1" eaLnBrk="1" hangingPunct="1">
              <a:lnSpc>
                <a:spcPct val="90%"/>
              </a:lnSpc>
            </a:pPr>
            <a:r>
              <a:rPr lang="zh-CN" altLang="en-US" sz="2000" b="1"/>
              <a:t>在计算机和外部设备间移动数据</a:t>
            </a:r>
            <a:endParaRPr lang="en-US" altLang="zh-CN" sz="2000" b="1"/>
          </a:p>
          <a:p>
            <a:pPr eaLnBrk="1" hangingPunct="1">
              <a:lnSpc>
                <a:spcPct val="90%"/>
              </a:lnSpc>
            </a:pPr>
            <a:r>
              <a:rPr lang="zh-CN" altLang="en-US" sz="2000" b="1"/>
              <a:t>系统总线（</a:t>
            </a:r>
            <a:r>
              <a:rPr lang="en-US" altLang="zh-CN" sz="2000" b="1"/>
              <a:t>System bus</a:t>
            </a:r>
            <a:r>
              <a:rPr lang="zh-CN" altLang="en-US" sz="2000" b="1"/>
              <a:t>）</a:t>
            </a:r>
          </a:p>
          <a:p>
            <a:pPr lvl="1" eaLnBrk="1" hangingPunct="1">
              <a:lnSpc>
                <a:spcPct val="90%"/>
              </a:lnSpc>
            </a:pPr>
            <a:r>
              <a:rPr lang="zh-CN" altLang="en-US" sz="2000" b="1"/>
              <a:t>在处理器、主存储器和输入</a:t>
            </a:r>
            <a:r>
              <a:rPr lang="en-US" altLang="zh-CN" sz="2000" b="1"/>
              <a:t>/</a:t>
            </a:r>
            <a:r>
              <a:rPr lang="zh-CN" altLang="en-US" sz="2000" b="1"/>
              <a:t>输出模块间提供通讯功能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5">
            <a:extLst>
              <a:ext uri="{FF2B5EF4-FFF2-40B4-BE49-F238E27FC236}">
                <a16:creationId xmlns:a16="http://schemas.microsoft.com/office/drawing/2014/main" id="{46E6AA4A-AB14-F1CD-8BB1-ADA693237C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8041B95C-3DB2-47C7-87F9-309A4D8781F1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40</a:t>
            </a:fld>
            <a:endParaRPr lang="zh-CN" altLang="en-US" sz="1400" b="1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67D4E842-8F49-A817-34BC-D08626FC77A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60500" y="1663700"/>
            <a:ext cx="673100" cy="4492625"/>
          </a:xfrm>
        </p:spPr>
        <p:txBody>
          <a:bodyPr/>
          <a:lstStyle/>
          <a:p>
            <a:pPr eaLnBrk="1" hangingPunct="1"/>
            <a:r>
              <a:rPr lang="zh-CN" altLang="en-US" sz="2800" b="1"/>
              <a:t>计算机构成成的顶层视图</a:t>
            </a:r>
          </a:p>
        </p:txBody>
      </p:sp>
      <p:pic>
        <p:nvPicPr>
          <p:cNvPr id="48132" name="Picture 1024">
            <a:extLst>
              <a:ext uri="{FF2B5EF4-FFF2-40B4-BE49-F238E27FC236}">
                <a16:creationId xmlns:a16="http://schemas.microsoft.com/office/drawing/2014/main" id="{38C6F103-28AC-B899-B18D-5DF599E9E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0" y="1557338"/>
            <a:ext cx="4605338" cy="493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48133" name="Rectangle 2">
            <a:extLst>
              <a:ext uri="{FF2B5EF4-FFF2-40B4-BE49-F238E27FC236}">
                <a16:creationId xmlns:a16="http://schemas.microsoft.com/office/drawing/2014/main" id="{A3CEB956-5B2C-559E-42C2-80CC6B86C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04800"/>
            <a:ext cx="75438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4400" b="1">
                <a:solidFill>
                  <a:schemeClr val="tx2"/>
                </a:solidFill>
              </a:rPr>
              <a:t>1.1 </a:t>
            </a:r>
            <a:r>
              <a:rPr lang="zh-CN" altLang="en-US" sz="4400" b="1">
                <a:solidFill>
                  <a:schemeClr val="tx2"/>
                </a:solidFill>
              </a:rPr>
              <a:t>计算机基本构成</a:t>
            </a:r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A6BBBDBB-1AE5-CF92-30D2-B4854A6F1E16}"/>
              </a:ext>
            </a:extLst>
          </p:cNvPr>
          <p:cNvGrpSpPr>
            <a:grpSpLocks/>
          </p:cNvGrpSpPr>
          <p:nvPr/>
        </p:nvGrpSpPr>
        <p:grpSpPr bwMode="auto">
          <a:xfrm>
            <a:off x="6146800" y="3873500"/>
            <a:ext cx="2717800" cy="1460500"/>
            <a:chOff x="3896" y="2440"/>
            <a:chExt cx="1712" cy="920"/>
          </a:xfrm>
        </p:grpSpPr>
        <p:sp>
          <p:nvSpPr>
            <p:cNvPr id="48136" name="Line 8">
              <a:extLst>
                <a:ext uri="{FF2B5EF4-FFF2-40B4-BE49-F238E27FC236}">
                  <a16:creationId xmlns:a16="http://schemas.microsoft.com/office/drawing/2014/main" id="{78AC27B7-3BFC-C83A-6481-D5F95E5A0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96" y="2688"/>
              <a:ext cx="664" cy="55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37" name="Rectangle 9">
              <a:extLst>
                <a:ext uri="{FF2B5EF4-FFF2-40B4-BE49-F238E27FC236}">
                  <a16:creationId xmlns:a16="http://schemas.microsoft.com/office/drawing/2014/main" id="{628F416E-2D57-FFF7-DA91-D47061581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440"/>
              <a:ext cx="1008" cy="3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%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%"/>
                </a:spcBef>
                <a:buFontTx/>
                <a:buNone/>
              </a:pPr>
              <a:r>
                <a:rPr lang="zh-CN" altLang="en-US" sz="1800" b="1"/>
                <a:t>程序计数器：</a:t>
              </a:r>
            </a:p>
            <a:p>
              <a:pPr eaLnBrk="1" hangingPunct="1">
                <a:spcBef>
                  <a:spcPct val="0%"/>
                </a:spcBef>
                <a:buFontTx/>
                <a:buNone/>
              </a:pPr>
              <a:r>
                <a:rPr lang="zh-CN" altLang="en-US" sz="1800" b="1"/>
                <a:t>下一指令地址</a:t>
              </a:r>
            </a:p>
          </p:txBody>
        </p:sp>
        <p:sp>
          <p:nvSpPr>
            <p:cNvPr id="48138" name="Rectangle 11">
              <a:extLst>
                <a:ext uri="{FF2B5EF4-FFF2-40B4-BE49-F238E27FC236}">
                  <a16:creationId xmlns:a16="http://schemas.microsoft.com/office/drawing/2014/main" id="{F2D6C771-3119-83F4-CC49-826A684C3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" y="2960"/>
              <a:ext cx="1040" cy="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%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%"/>
                </a:spcBef>
                <a:buFontTx/>
                <a:buNone/>
              </a:pPr>
              <a:r>
                <a:rPr lang="zh-CN" altLang="en-US" sz="1800" b="1"/>
                <a:t>指令寄存器：</a:t>
              </a:r>
            </a:p>
            <a:p>
              <a:pPr eaLnBrk="1" hangingPunct="1">
                <a:spcBef>
                  <a:spcPct val="0%"/>
                </a:spcBef>
                <a:buFontTx/>
                <a:buNone/>
              </a:pPr>
              <a:r>
                <a:rPr lang="zh-CN" altLang="en-US" sz="1800" b="1"/>
                <a:t>最近指令内容</a:t>
              </a:r>
            </a:p>
          </p:txBody>
        </p:sp>
        <p:sp>
          <p:nvSpPr>
            <p:cNvPr id="48139" name="Line 10">
              <a:extLst>
                <a:ext uri="{FF2B5EF4-FFF2-40B4-BE49-F238E27FC236}">
                  <a16:creationId xmlns:a16="http://schemas.microsoft.com/office/drawing/2014/main" id="{55BF2F77-FD33-F410-1BC7-A464AF7C0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8" y="3144"/>
              <a:ext cx="608" cy="19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BCF54C48-8F78-5A5E-7007-3F68015F1782}"/>
              </a:ext>
            </a:extLst>
          </p:cNvPr>
          <p:cNvSpPr/>
          <p:nvPr/>
        </p:nvSpPr>
        <p:spPr bwMode="auto">
          <a:xfrm>
            <a:off x="4482635" y="3921531"/>
            <a:ext cx="698810" cy="38336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pPr eaLnBrk="1" hangingPunct="1">
              <a:defRPr/>
            </a:pPr>
            <a:r>
              <a:rPr lang="en-US" altLang="zh-C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%"/>
                    <a:lumOff val="60%"/>
                  </a:schemeClr>
                </a:solidFill>
              </a:rPr>
              <a:t>DMA</a:t>
            </a:r>
            <a:endParaRPr lang="zh-CN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%"/>
                  <a:lumOff val="60%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AE07E625-489C-0E2F-E6B3-7FA24AC8C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1.8 </a:t>
            </a:r>
            <a:r>
              <a:rPr lang="zh-CN" altLang="en-US" b="1"/>
              <a:t>多处理和多核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74B39379-D84D-F636-AE43-ADA2C8EE47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对称多处理器</a:t>
            </a:r>
            <a:endParaRPr lang="en-US" altLang="zh-CN" b="1"/>
          </a:p>
          <a:p>
            <a:pPr eaLnBrk="1" hangingPunct="1"/>
            <a:endParaRPr lang="en-US" altLang="zh-CN" b="1"/>
          </a:p>
        </p:txBody>
      </p:sp>
      <p:pic>
        <p:nvPicPr>
          <p:cNvPr id="49156" name="Picture 2">
            <a:extLst>
              <a:ext uri="{FF2B5EF4-FFF2-40B4-BE49-F238E27FC236}">
                <a16:creationId xmlns:a16="http://schemas.microsoft.com/office/drawing/2014/main" id="{87B8116E-3DE0-4B0C-2120-66CB50E4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00" y="1406525"/>
            <a:ext cx="5146675" cy="446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>
            <a:extLst>
              <a:ext uri="{FF2B5EF4-FFF2-40B4-BE49-F238E27FC236}">
                <a16:creationId xmlns:a16="http://schemas.microsoft.com/office/drawing/2014/main" id="{C18898DD-2C99-625F-D484-78CAE3EAB9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179" name="图片 8">
            <a:extLst>
              <a:ext uri="{FF2B5EF4-FFF2-40B4-BE49-F238E27FC236}">
                <a16:creationId xmlns:a16="http://schemas.microsoft.com/office/drawing/2014/main" id="{69AB891A-E3CD-4B32-9ED4-75AFBA30B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84450"/>
            <a:ext cx="45116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50180" name="图片 9">
            <a:extLst>
              <a:ext uri="{FF2B5EF4-FFF2-40B4-BE49-F238E27FC236}">
                <a16:creationId xmlns:a16="http://schemas.microsoft.com/office/drawing/2014/main" id="{B829E260-4B0D-FAF9-E4BE-13912FB8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360363"/>
            <a:ext cx="4300537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3BD7412-EEDC-B3B1-5546-E9A1BDCBF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1.8 </a:t>
            </a:r>
            <a:r>
              <a:rPr lang="zh-CN" altLang="en-US" b="1"/>
              <a:t>多处理和多核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087FB22-6338-8231-AE0F-B49106C9FB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多核计算机</a:t>
            </a:r>
            <a:endParaRPr lang="en-US" altLang="zh-CN" b="1"/>
          </a:p>
        </p:txBody>
      </p:sp>
      <p:pic>
        <p:nvPicPr>
          <p:cNvPr id="51204" name="Picture 2">
            <a:extLst>
              <a:ext uri="{FF2B5EF4-FFF2-40B4-BE49-F238E27FC236}">
                <a16:creationId xmlns:a16="http://schemas.microsoft.com/office/drawing/2014/main" id="{24454BB8-6E15-9934-3305-5A99CC994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888" y="1270000"/>
            <a:ext cx="5380037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>
            <a:extLst>
              <a:ext uri="{FF2B5EF4-FFF2-40B4-BE49-F238E27FC236}">
                <a16:creationId xmlns:a16="http://schemas.microsoft.com/office/drawing/2014/main" id="{FDD6FF7E-4369-18D0-9DBA-AC11328C18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7" name="Picture 2">
            <a:extLst>
              <a:ext uri="{FF2B5EF4-FFF2-40B4-BE49-F238E27FC236}">
                <a16:creationId xmlns:a16="http://schemas.microsoft.com/office/drawing/2014/main" id="{2669A546-816B-8AD8-624B-88FF20D334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738" y="65088"/>
            <a:ext cx="3598862" cy="3565525"/>
          </a:xfrm>
        </p:spPr>
      </p:pic>
      <p:pic>
        <p:nvPicPr>
          <p:cNvPr id="52228" name="图片 4">
            <a:extLst>
              <a:ext uri="{FF2B5EF4-FFF2-40B4-BE49-F238E27FC236}">
                <a16:creationId xmlns:a16="http://schemas.microsoft.com/office/drawing/2014/main" id="{C9FD6961-9912-9BEB-64A6-409D9FFFB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2338388"/>
            <a:ext cx="5940425" cy="445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B1C99DD-44E7-10AD-D166-3B6892D8EED6}"/>
              </a:ext>
            </a:extLst>
          </p:cNvPr>
          <p:cNvGraphicFramePr>
            <a:graphicFrameLocks noGrp="1"/>
          </p:cNvGraphicFramePr>
          <p:nvPr/>
        </p:nvGraphicFramePr>
        <p:xfrm>
          <a:off x="188913" y="531813"/>
          <a:ext cx="8767762" cy="5795962"/>
        </p:xfrm>
        <a:graphic>
          <a:graphicData uri="http://purl.oclc.org/ooxml/drawingml/table">
            <a:tbl>
              <a:tblPr firstRow="1" bandRow="1">
                <a:tableStyleId>{5C22544A-7EE6-4342-B048-85BDC9FD1C3A}</a:tableStyleId>
              </a:tblPr>
              <a:tblGrid>
                <a:gridCol w="1545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7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4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4495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800" dirty="0">
                          <a:solidFill>
                            <a:srgbClr val="000000"/>
                          </a:solidFill>
                          <a:effectLst/>
                        </a:rPr>
                        <a:t>特性</a:t>
                      </a:r>
                    </a:p>
                  </a:txBody>
                  <a:tcPr marL="91434" marR="190488" marT="95247" marB="95247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800" dirty="0">
                          <a:solidFill>
                            <a:srgbClr val="000000"/>
                          </a:solidFill>
                          <a:effectLst/>
                        </a:rPr>
                        <a:t>对称多处理器 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</a:rPr>
                        <a:t>(SMP)</a:t>
                      </a:r>
                    </a:p>
                  </a:txBody>
                  <a:tcPr marL="91434" marR="190488" marT="95247" marB="95247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800" dirty="0">
                          <a:solidFill>
                            <a:srgbClr val="000000"/>
                          </a:solidFill>
                          <a:effectLst/>
                        </a:rPr>
                        <a:t>多核计算机 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</a:rPr>
                        <a:t>Multi-core)</a:t>
                      </a:r>
                    </a:p>
                  </a:txBody>
                  <a:tcPr marL="91434" marR="190488" marT="95247" marB="952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495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600" dirty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  <a:r>
                        <a:rPr lang="zh-CN" altLang="en-US" sz="1600" b="1" dirty="0">
                          <a:solidFill>
                            <a:srgbClr val="000000"/>
                          </a:solidFill>
                          <a:effectLst/>
                          <a:latin typeface="-apple-system"/>
                        </a:rPr>
                        <a:t>处理器数量与形式</a:t>
                      </a:r>
                      <a:r>
                        <a:rPr lang="zh-CN" altLang="en-US" sz="1600" dirty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</a:p>
                  </a:txBody>
                  <a:tcPr marL="91434" marR="190488" marT="95247" marB="95247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多个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effectLst/>
                          <a:latin typeface="-apple-system"/>
                        </a:rPr>
                        <a:t>独立的物理 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effectLst/>
                          <a:latin typeface="-apple-system"/>
                        </a:rPr>
                        <a:t>CPU 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effectLst/>
                          <a:latin typeface="-apple-system"/>
                        </a:rPr>
                        <a:t>芯片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，可能来自不同插槽</a:t>
                      </a:r>
                    </a:p>
                  </a:txBody>
                  <a:tcPr marL="91434" marR="190488" marT="95247" marB="95247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</a:rPr>
                        <a:t>单个物理 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effectLst/>
                        </a:rPr>
                        <a:t>CPU 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</a:rPr>
                        <a:t>芯片上集成</a:t>
                      </a:r>
                      <a:r>
                        <a:rPr lang="zh-CN" altLang="en-US" sz="1400" b="1">
                          <a:solidFill>
                            <a:srgbClr val="000000"/>
                          </a:solidFill>
                          <a:effectLst/>
                          <a:latin typeface="-apple-system"/>
                        </a:rPr>
                        <a:t>多个核心（</a:t>
                      </a:r>
                      <a:r>
                        <a:rPr lang="en-US" altLang="zh-CN" sz="1400" b="1">
                          <a:solidFill>
                            <a:srgbClr val="000000"/>
                          </a:solidFill>
                          <a:effectLst/>
                          <a:latin typeface="-apple-system"/>
                        </a:rPr>
                        <a:t>Core</a:t>
                      </a:r>
                      <a:r>
                        <a:rPr lang="zh-CN" altLang="en-US" sz="1400" b="1">
                          <a:solidFill>
                            <a:srgbClr val="000000"/>
                          </a:solidFill>
                          <a:effectLst/>
                          <a:latin typeface="-apple-system"/>
                        </a:rPr>
                        <a:t>）​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</a:p>
                  </a:txBody>
                  <a:tcPr marL="91434" marR="190488" marT="95247" marB="952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495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600" dirty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  <a:r>
                        <a:rPr lang="zh-CN" altLang="en-US" sz="1600" b="1" dirty="0">
                          <a:solidFill>
                            <a:srgbClr val="000000"/>
                          </a:solidFill>
                          <a:effectLst/>
                          <a:latin typeface="-apple-system"/>
                        </a:rPr>
                        <a:t>核心分布</a:t>
                      </a:r>
                      <a:r>
                        <a:rPr lang="zh-CN" altLang="en-US" sz="1600" dirty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</a:p>
                  </a:txBody>
                  <a:tcPr marL="91434" marR="190488" marT="95247" marB="95247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核心分布在不同的物理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CPU 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上</a:t>
                      </a:r>
                    </a:p>
                  </a:txBody>
                  <a:tcPr marL="91434" marR="190488" marT="95247" marB="95247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核心集中在同一个物理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CPU 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内</a:t>
                      </a:r>
                    </a:p>
                  </a:txBody>
                  <a:tcPr marL="91434" marR="190488" marT="95247" marB="952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495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600" dirty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  <a:r>
                        <a:rPr lang="zh-CN" altLang="en-US" sz="1600" b="1" dirty="0">
                          <a:solidFill>
                            <a:srgbClr val="000000"/>
                          </a:solidFill>
                          <a:effectLst/>
                          <a:latin typeface="-apple-system"/>
                        </a:rPr>
                        <a:t>缓存体系</a:t>
                      </a:r>
                      <a:r>
                        <a:rPr lang="zh-CN" altLang="en-US" sz="1600" dirty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</a:p>
                  </a:txBody>
                  <a:tcPr marL="91434" marR="190488" marT="95247" marB="95247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每个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CPU 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通常有自己的一级、二级缓存，可能还有独立的三级缓存</a:t>
                      </a:r>
                    </a:p>
                  </a:txBody>
                  <a:tcPr marL="91434" marR="190488" marT="95247" marB="95247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各核心可能有私有的一级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二级缓存，但通常共享三级缓存</a:t>
                      </a:r>
                    </a:p>
                  </a:txBody>
                  <a:tcPr marL="91434" marR="190488" marT="95247" marB="952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495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600" dirty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  <a:r>
                        <a:rPr lang="zh-CN" altLang="en-US" sz="1600" b="1" dirty="0">
                          <a:solidFill>
                            <a:srgbClr val="000000"/>
                          </a:solidFill>
                          <a:effectLst/>
                          <a:latin typeface="-apple-system"/>
                        </a:rPr>
                        <a:t>通信开销</a:t>
                      </a:r>
                      <a:r>
                        <a:rPr lang="zh-CN" altLang="en-US" sz="1600" dirty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</a:p>
                  </a:txBody>
                  <a:tcPr marL="91434" marR="190488" marT="95247" marB="95247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CPU 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间通信可能需要通过总线或互联网络，延迟略高</a:t>
                      </a:r>
                    </a:p>
                  </a:txBody>
                  <a:tcPr marL="91434" marR="190488" marT="95247" marB="95247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核心间通信通过芯片内部总线，延迟更低</a:t>
                      </a:r>
                    </a:p>
                  </a:txBody>
                  <a:tcPr marL="91434" marR="190488" marT="95247" marB="952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495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600" dirty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  <a:r>
                        <a:rPr lang="zh-CN" altLang="en-US" sz="1600" b="1" dirty="0">
                          <a:solidFill>
                            <a:srgbClr val="000000"/>
                          </a:solidFill>
                          <a:effectLst/>
                          <a:latin typeface="-apple-system"/>
                        </a:rPr>
                        <a:t>扩展性</a:t>
                      </a:r>
                      <a:r>
                        <a:rPr lang="zh-CN" altLang="en-US" sz="1600" dirty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</a:p>
                  </a:txBody>
                  <a:tcPr marL="91434" marR="190488" marT="95247" marB="95247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</a:rPr>
                        <a:t>可通过增加更多 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effectLst/>
                        </a:rPr>
                        <a:t>CPU 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</a:rPr>
                        <a:t>插槽来横向扩展（但受主板和系统架构限制）</a:t>
                      </a:r>
                    </a:p>
                  </a:txBody>
                  <a:tcPr marL="91434" marR="190488" marT="95247" marB="95247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增加核心数主要靠芯片制造工艺，物理扩展性有限</a:t>
                      </a:r>
                    </a:p>
                  </a:txBody>
                  <a:tcPr marL="91434" marR="190488" marT="95247" marB="952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4495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600" dirty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  <a:r>
                        <a:rPr lang="zh-CN" altLang="en-US" sz="1600" b="1" dirty="0">
                          <a:solidFill>
                            <a:srgbClr val="000000"/>
                          </a:solidFill>
                          <a:effectLst/>
                          <a:latin typeface="-apple-system"/>
                        </a:rPr>
                        <a:t>典型应用场景</a:t>
                      </a:r>
                      <a:r>
                        <a:rPr lang="zh-CN" altLang="en-US" sz="1600" dirty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</a:p>
                  </a:txBody>
                  <a:tcPr marL="91434" marR="190488" marT="95247" marB="95247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</a:rPr>
                        <a:t>早期服务器、高性能计算（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effectLst/>
                        </a:rPr>
                        <a:t>HPC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</a:rPr>
                        <a:t>）、大型工作站</a:t>
                      </a:r>
                    </a:p>
                  </a:txBody>
                  <a:tcPr marL="91434" marR="190488" marT="95247" marB="95247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普通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PC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、笔记本电脑、智能手机、嵌入式系统等</a:t>
                      </a:r>
                    </a:p>
                  </a:txBody>
                  <a:tcPr marL="91434" marR="190488" marT="95247" marB="952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4495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600" dirty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  <a:r>
                        <a:rPr lang="zh-CN" altLang="en-US" sz="1600" b="1" dirty="0">
                          <a:solidFill>
                            <a:srgbClr val="000000"/>
                          </a:solidFill>
                          <a:effectLst/>
                          <a:latin typeface="-apple-system"/>
                        </a:rPr>
                        <a:t>是否属于多核</a:t>
                      </a:r>
                      <a:r>
                        <a:rPr lang="zh-CN" altLang="en-US" sz="1600" dirty="0">
                          <a:solidFill>
                            <a:srgbClr val="000000"/>
                          </a:solidFill>
                          <a:effectLst/>
                        </a:rPr>
                        <a:t>​</a:t>
                      </a:r>
                    </a:p>
                  </a:txBody>
                  <a:tcPr marL="91434" marR="190488" marT="95247" marB="95247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</a:rPr>
                        <a:t>不一定，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effectLst/>
                        </a:rPr>
                        <a:t>SMP 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</a:rPr>
                        <a:t>的每个 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effectLst/>
                        </a:rPr>
                        <a:t>CPU 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</a:rPr>
                        <a:t>可以是单核或多核</a:t>
                      </a:r>
                    </a:p>
                  </a:txBody>
                  <a:tcPr marL="91434" marR="190488" marT="95247" marB="95247"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多核计算机可以是单处理器多核，也可以与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SMP 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结合（如多核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SMP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）</a:t>
                      </a:r>
                      <a:endParaRPr lang="en-US" altLang="zh-CN" sz="14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1434" marR="190488" marT="95247" marB="952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738036F5-1C36-E184-0B98-4EDA86C8CF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作业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61992777-E2F4-832F-1ECA-7CDB00D9BE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b="1"/>
          </a:p>
        </p:txBody>
      </p:sp>
    </p:spTree>
  </p:cSld>
  <p:clrMapOvr>
    <a:masterClrMapping/>
  </p:clrMapOvr>
  <p:transition/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>
            <a:extLst>
              <a:ext uri="{FF2B5EF4-FFF2-40B4-BE49-F238E27FC236}">
                <a16:creationId xmlns:a16="http://schemas.microsoft.com/office/drawing/2014/main" id="{E8EAA6AB-2E52-F277-E7EF-E44628C347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EFDFE449-8D6F-41B6-B4AC-C4256A7F009C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5</a:t>
            </a:fld>
            <a:endParaRPr lang="zh-CN" altLang="en-US" sz="1400" b="1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100E4BF-F0EA-28B5-5E40-71733A6984C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041400" y="1917700"/>
            <a:ext cx="7543800" cy="4114800"/>
          </a:xfrm>
        </p:spPr>
        <p:txBody>
          <a:bodyPr/>
          <a:lstStyle/>
          <a:p>
            <a:pPr eaLnBrk="1" hangingPunct="1"/>
            <a:r>
              <a:rPr lang="zh-CN" altLang="en-US" sz="2400" b="1"/>
              <a:t>处理器和存储器交换数据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	</a:t>
            </a:r>
            <a:r>
              <a:rPr lang="en-US" altLang="zh-CN" sz="2400" b="1">
                <a:sym typeface="Wingdings" panose="05000000000000000000" pitchFamily="2" charset="2"/>
              </a:rPr>
              <a:t></a:t>
            </a:r>
            <a:r>
              <a:rPr lang="zh-CN" altLang="en-US" sz="2400" b="1">
                <a:sym typeface="Wingdings" panose="05000000000000000000" pitchFamily="2" charset="2"/>
              </a:rPr>
              <a:t>需要两个内部寄存器（</a:t>
            </a:r>
            <a:r>
              <a:rPr lang="en-US" altLang="zh-CN" sz="2400" b="1">
                <a:sym typeface="Wingdings" panose="05000000000000000000" pitchFamily="2" charset="2"/>
              </a:rPr>
              <a:t>Register</a:t>
            </a:r>
            <a:r>
              <a:rPr lang="zh-CN" altLang="en-US" sz="2400" b="1">
                <a:sym typeface="Wingdings" panose="05000000000000000000" pitchFamily="2" charset="2"/>
              </a:rPr>
              <a:t>）</a:t>
            </a:r>
            <a:endParaRPr lang="en-US" altLang="zh-CN" sz="2400" b="1"/>
          </a:p>
          <a:p>
            <a:pPr lvl="1" eaLnBrk="1" hangingPunct="1"/>
            <a:r>
              <a:rPr lang="zh-CN" altLang="en-US" sz="2000" b="1"/>
              <a:t>存储器地址寄存器</a:t>
            </a:r>
            <a:r>
              <a:rPr lang="en-US" altLang="zh-CN" sz="2000" b="1"/>
              <a:t>(MAR)</a:t>
            </a:r>
          </a:p>
          <a:p>
            <a:pPr lvl="2" eaLnBrk="1" hangingPunct="1"/>
            <a:r>
              <a:rPr lang="zh-CN" altLang="en-US" sz="1800" b="1"/>
              <a:t>存放下次要读写的存储器地址</a:t>
            </a:r>
          </a:p>
          <a:p>
            <a:pPr lvl="1" eaLnBrk="1" hangingPunct="1"/>
            <a:r>
              <a:rPr lang="zh-CN" altLang="en-US" sz="2000" b="1"/>
              <a:t>存储器缓冲寄存器 </a:t>
            </a:r>
            <a:r>
              <a:rPr lang="en-US" altLang="zh-CN" sz="2000" b="1"/>
              <a:t>(MBR)</a:t>
            </a:r>
          </a:p>
          <a:p>
            <a:pPr lvl="2" eaLnBrk="1" hangingPunct="1"/>
            <a:r>
              <a:rPr lang="zh-CN" altLang="en-US" sz="1800" b="1"/>
              <a:t>从存储器读</a:t>
            </a:r>
            <a:r>
              <a:rPr lang="en-US" altLang="zh-CN" sz="1800" b="1"/>
              <a:t>/</a:t>
            </a:r>
            <a:r>
              <a:rPr lang="zh-CN" altLang="en-US" sz="1800" b="1"/>
              <a:t>往存储器写的的数据缓存</a:t>
            </a:r>
          </a:p>
          <a:p>
            <a:pPr eaLnBrk="1" hangingPunct="1"/>
            <a:r>
              <a:rPr lang="zh-CN" altLang="en-US" sz="2400" b="1"/>
              <a:t>存储器和</a:t>
            </a:r>
            <a:r>
              <a:rPr lang="en-US" altLang="zh-CN" sz="2400" b="1"/>
              <a:t>I/O</a:t>
            </a:r>
            <a:r>
              <a:rPr lang="zh-CN" altLang="en-US" sz="2400" b="1"/>
              <a:t>交换数据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	</a:t>
            </a:r>
            <a:r>
              <a:rPr lang="en-US" altLang="zh-CN" sz="2400" b="1">
                <a:sym typeface="Wingdings" panose="05000000000000000000" pitchFamily="2" charset="2"/>
              </a:rPr>
              <a:t></a:t>
            </a:r>
            <a:r>
              <a:rPr lang="zh-CN" altLang="en-US" sz="2400" b="1">
                <a:sym typeface="Wingdings" panose="05000000000000000000" pitchFamily="2" charset="2"/>
              </a:rPr>
              <a:t>需要两个内部寄存器</a:t>
            </a:r>
            <a:endParaRPr lang="en-US" altLang="zh-CN" sz="2400" b="1"/>
          </a:p>
          <a:p>
            <a:pPr lvl="1" eaLnBrk="1" hangingPunct="1"/>
            <a:r>
              <a:rPr lang="en-US" altLang="zh-CN" sz="2000" b="1"/>
              <a:t>I/O </a:t>
            </a:r>
            <a:r>
              <a:rPr lang="zh-CN" altLang="en-US" sz="2000" b="1"/>
              <a:t>地址寄存器（</a:t>
            </a:r>
            <a:r>
              <a:rPr lang="en-US" altLang="zh-CN" sz="2000" b="1"/>
              <a:t>I/O AR</a:t>
            </a:r>
            <a:r>
              <a:rPr lang="zh-CN" altLang="en-US" sz="2000" b="1"/>
              <a:t>）</a:t>
            </a:r>
          </a:p>
          <a:p>
            <a:pPr lvl="2" eaLnBrk="1" hangingPunct="1"/>
            <a:r>
              <a:rPr lang="zh-CN" altLang="en-US" sz="1800" b="1"/>
              <a:t>确定一个特定的</a:t>
            </a:r>
            <a:r>
              <a:rPr lang="en-US" altLang="zh-CN" sz="1800" b="1"/>
              <a:t>I/O</a:t>
            </a:r>
            <a:r>
              <a:rPr lang="zh-CN" altLang="en-US" sz="1800" b="1"/>
              <a:t>设备</a:t>
            </a:r>
          </a:p>
          <a:p>
            <a:pPr lvl="1" eaLnBrk="1" hangingPunct="1"/>
            <a:r>
              <a:rPr lang="en-US" altLang="zh-CN" sz="2000" b="1"/>
              <a:t>I/O</a:t>
            </a:r>
            <a:r>
              <a:rPr lang="zh-CN" altLang="en-US" sz="2000" b="1"/>
              <a:t>缓冲寄存器（</a:t>
            </a:r>
            <a:r>
              <a:rPr lang="en-US" altLang="zh-CN" sz="2000" b="1"/>
              <a:t>I/O BR</a:t>
            </a:r>
            <a:r>
              <a:rPr lang="zh-CN" altLang="en-US" sz="2000" b="1"/>
              <a:t>）</a:t>
            </a:r>
          </a:p>
          <a:p>
            <a:pPr lvl="2" eaLnBrk="1" hangingPunct="1"/>
            <a:r>
              <a:rPr lang="zh-CN" altLang="en-US" sz="1800" b="1"/>
              <a:t>从</a:t>
            </a:r>
            <a:r>
              <a:rPr lang="en-US" altLang="zh-CN" sz="1800" b="1"/>
              <a:t>I/O</a:t>
            </a:r>
            <a:r>
              <a:rPr lang="zh-CN" altLang="en-US" sz="1800" b="1"/>
              <a:t>读</a:t>
            </a:r>
            <a:r>
              <a:rPr lang="en-US" altLang="zh-CN" sz="1800" b="1"/>
              <a:t>/</a:t>
            </a:r>
            <a:r>
              <a:rPr lang="zh-CN" altLang="en-US" sz="1800" b="1"/>
              <a:t>往</a:t>
            </a:r>
            <a:r>
              <a:rPr lang="en-US" altLang="zh-CN" sz="1800" b="1"/>
              <a:t>I/O</a:t>
            </a:r>
            <a:r>
              <a:rPr lang="zh-CN" altLang="en-US" sz="1800" b="1"/>
              <a:t>写的数据缓存</a:t>
            </a:r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4FA9F121-BDE5-1D45-1F13-D0AE87B03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04800"/>
            <a:ext cx="75438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4400" b="1">
                <a:solidFill>
                  <a:schemeClr val="tx2"/>
                </a:solidFill>
              </a:rPr>
              <a:t>1.1 </a:t>
            </a:r>
            <a:r>
              <a:rPr lang="zh-CN" altLang="en-US" sz="4400" b="1">
                <a:solidFill>
                  <a:schemeClr val="tx2"/>
                </a:solidFill>
              </a:rPr>
              <a:t>计算机基本构成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>
            <a:extLst>
              <a:ext uri="{FF2B5EF4-FFF2-40B4-BE49-F238E27FC236}">
                <a16:creationId xmlns:a16="http://schemas.microsoft.com/office/drawing/2014/main" id="{427026B7-5A50-DA48-29D4-AEABDFEFCC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B7AF1D9B-FC7F-43B4-B070-0F7AF5B0DBBF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6</a:t>
            </a:fld>
            <a:endParaRPr lang="zh-CN" altLang="en-US" sz="1400" b="1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6ABABC3B-247A-D931-ACD8-BE83766AA9E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60500" y="1663700"/>
            <a:ext cx="673100" cy="4492625"/>
          </a:xfrm>
        </p:spPr>
        <p:txBody>
          <a:bodyPr/>
          <a:lstStyle/>
          <a:p>
            <a:pPr eaLnBrk="1" hangingPunct="1"/>
            <a:r>
              <a:rPr lang="zh-CN" altLang="en-US" sz="2800" b="1"/>
              <a:t>计算机构成成的顶层视图</a:t>
            </a:r>
          </a:p>
        </p:txBody>
      </p:sp>
      <p:pic>
        <p:nvPicPr>
          <p:cNvPr id="9220" name="Picture 1024">
            <a:extLst>
              <a:ext uri="{FF2B5EF4-FFF2-40B4-BE49-F238E27FC236}">
                <a16:creationId xmlns:a16="http://schemas.microsoft.com/office/drawing/2014/main" id="{92B57B71-5AAD-53C3-BECC-A9C3EDD6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0" y="1557338"/>
            <a:ext cx="4605338" cy="493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9221" name="Rectangle 2">
            <a:extLst>
              <a:ext uri="{FF2B5EF4-FFF2-40B4-BE49-F238E27FC236}">
                <a16:creationId xmlns:a16="http://schemas.microsoft.com/office/drawing/2014/main" id="{C7EC904E-BF7C-E7E4-F8CB-87C226057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04800"/>
            <a:ext cx="75438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4400" b="1">
                <a:solidFill>
                  <a:schemeClr val="tx2"/>
                </a:solidFill>
              </a:rPr>
              <a:t>1.1 </a:t>
            </a:r>
            <a:r>
              <a:rPr lang="zh-CN" altLang="en-US" sz="4400" b="1">
                <a:solidFill>
                  <a:schemeClr val="tx2"/>
                </a:solidFill>
              </a:rPr>
              <a:t>计算机基本构成</a:t>
            </a:r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B8549865-0C73-B4A2-C508-DCE347CF0D47}"/>
              </a:ext>
            </a:extLst>
          </p:cNvPr>
          <p:cNvGrpSpPr>
            <a:grpSpLocks/>
          </p:cNvGrpSpPr>
          <p:nvPr/>
        </p:nvGrpSpPr>
        <p:grpSpPr bwMode="auto">
          <a:xfrm>
            <a:off x="6146800" y="3873500"/>
            <a:ext cx="2717800" cy="1460500"/>
            <a:chOff x="3896" y="2440"/>
            <a:chExt cx="1712" cy="920"/>
          </a:xfrm>
        </p:grpSpPr>
        <p:sp>
          <p:nvSpPr>
            <p:cNvPr id="9223" name="Line 8">
              <a:extLst>
                <a:ext uri="{FF2B5EF4-FFF2-40B4-BE49-F238E27FC236}">
                  <a16:creationId xmlns:a16="http://schemas.microsoft.com/office/drawing/2014/main" id="{AB11F08A-C294-2743-3B8F-758E6CE2A5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96" y="2688"/>
              <a:ext cx="664" cy="55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4" name="Rectangle 9">
              <a:extLst>
                <a:ext uri="{FF2B5EF4-FFF2-40B4-BE49-F238E27FC236}">
                  <a16:creationId xmlns:a16="http://schemas.microsoft.com/office/drawing/2014/main" id="{1023492F-B1A6-CEFE-383A-5BBF6D677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440"/>
              <a:ext cx="1008" cy="3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%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%"/>
                </a:spcBef>
                <a:buFontTx/>
                <a:buNone/>
              </a:pPr>
              <a:r>
                <a:rPr lang="zh-CN" altLang="en-US" sz="1800" b="1"/>
                <a:t>程序计数器：</a:t>
              </a:r>
            </a:p>
            <a:p>
              <a:pPr eaLnBrk="1" hangingPunct="1">
                <a:spcBef>
                  <a:spcPct val="0%"/>
                </a:spcBef>
                <a:buFontTx/>
                <a:buNone/>
              </a:pPr>
              <a:r>
                <a:rPr lang="zh-CN" altLang="en-US" sz="1800" b="1"/>
                <a:t>下一指令地址</a:t>
              </a:r>
            </a:p>
          </p:txBody>
        </p:sp>
        <p:sp>
          <p:nvSpPr>
            <p:cNvPr id="9225" name="Rectangle 11">
              <a:extLst>
                <a:ext uri="{FF2B5EF4-FFF2-40B4-BE49-F238E27FC236}">
                  <a16:creationId xmlns:a16="http://schemas.microsoft.com/office/drawing/2014/main" id="{3319BA03-62E5-3CEA-3C61-5F09A844D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" y="2960"/>
              <a:ext cx="1040" cy="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%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%"/>
                </a:spcBef>
                <a:buFontTx/>
                <a:buNone/>
              </a:pPr>
              <a:r>
                <a:rPr lang="zh-CN" altLang="en-US" sz="1800" b="1"/>
                <a:t>指令寄存器：</a:t>
              </a:r>
            </a:p>
            <a:p>
              <a:pPr eaLnBrk="1" hangingPunct="1">
                <a:spcBef>
                  <a:spcPct val="0%"/>
                </a:spcBef>
                <a:buFontTx/>
                <a:buNone/>
              </a:pPr>
              <a:r>
                <a:rPr lang="zh-CN" altLang="en-US" sz="1800" b="1"/>
                <a:t>最近指令内容</a:t>
              </a:r>
            </a:p>
          </p:txBody>
        </p:sp>
        <p:sp>
          <p:nvSpPr>
            <p:cNvPr id="9226" name="Line 10">
              <a:extLst>
                <a:ext uri="{FF2B5EF4-FFF2-40B4-BE49-F238E27FC236}">
                  <a16:creationId xmlns:a16="http://schemas.microsoft.com/office/drawing/2014/main" id="{3FF348B5-60D7-57EE-58A0-E86294C62A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8" y="3144"/>
              <a:ext cx="608" cy="19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pica.zhimg.com/v2-d9aeff2e8ad1b704e4f9daed65480962_r.jpg">
            <a:extLst>
              <a:ext uri="{FF2B5EF4-FFF2-40B4-BE49-F238E27FC236}">
                <a16:creationId xmlns:a16="http://schemas.microsoft.com/office/drawing/2014/main" id="{9E209B9A-D73A-252A-A426-E34C7784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719138"/>
            <a:ext cx="7219950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>
            <a:extLst>
              <a:ext uri="{FF2B5EF4-FFF2-40B4-BE49-F238E27FC236}">
                <a16:creationId xmlns:a16="http://schemas.microsoft.com/office/drawing/2014/main" id="{614042B5-B734-E703-C1F2-A5B9B7CE4E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fld id="{0F151F80-98AA-4FEF-9766-C92BD098816F}" type="slidenum">
              <a:rPr lang="zh-CN" altLang="en-US" sz="1400" b="1" smtClean="0"/>
              <a:pPr>
                <a:spcBef>
                  <a:spcPct val="0%"/>
                </a:spcBef>
                <a:buFontTx/>
                <a:buNone/>
              </a:pPr>
              <a:t>8</a:t>
            </a:fld>
            <a:endParaRPr lang="zh-CN" altLang="en-US" sz="1400" b="1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51E9E087-A68B-DA3C-8C3B-F3D76C3819B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1.2 </a:t>
            </a:r>
            <a:r>
              <a:rPr lang="zh-CN" altLang="en-US" b="1"/>
              <a:t>微处理器的发展演化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2210679C-4AD6-0BC1-EE0A-E0AF070BBFA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zh-CN" altLang="en-US" sz="2800" b="1"/>
              <a:t>多芯片处理器（多芯片，单处理器）</a:t>
            </a:r>
            <a:endParaRPr lang="en-US" altLang="zh-CN" sz="2800" b="1"/>
          </a:p>
          <a:p>
            <a:pPr eaLnBrk="1" hangingPunct="1">
              <a:lnSpc>
                <a:spcPct val="90%"/>
              </a:lnSpc>
            </a:pPr>
            <a:r>
              <a:rPr lang="zh-CN" altLang="en-US" sz="2800" b="1"/>
              <a:t>微处理器（单芯片，单处理器）</a:t>
            </a:r>
            <a:endParaRPr lang="en-US" altLang="zh-CN" sz="2800" b="1"/>
          </a:p>
          <a:p>
            <a:pPr eaLnBrk="1" hangingPunct="1">
              <a:lnSpc>
                <a:spcPct val="90%"/>
              </a:lnSpc>
            </a:pPr>
            <a:r>
              <a:rPr lang="zh-CN" altLang="en-US" sz="2800" b="1"/>
              <a:t>多重处理器（单芯片，多处理器（多核））</a:t>
            </a:r>
            <a:endParaRPr lang="en-US" altLang="zh-CN" sz="2800" b="1"/>
          </a:p>
          <a:p>
            <a:pPr eaLnBrk="1" hangingPunct="1">
              <a:lnSpc>
                <a:spcPct val="90%"/>
              </a:lnSpc>
            </a:pPr>
            <a:r>
              <a:rPr lang="zh-CN" altLang="en-US" sz="2800" b="1"/>
              <a:t>多硬件线程（单芯片，多处理器，每个处理器上有多个硬件线程</a:t>
            </a:r>
            <a:r>
              <a:rPr lang="en-US" altLang="zh-CN" sz="2800" b="1"/>
              <a:t>--</a:t>
            </a:r>
            <a:r>
              <a:rPr lang="zh-CN" altLang="en-US" sz="2800" b="1"/>
              <a:t>逻辑处理器增多）</a:t>
            </a:r>
            <a:endParaRPr lang="en-US" altLang="zh-CN" sz="2800" b="1"/>
          </a:p>
          <a:p>
            <a:pPr eaLnBrk="1" hangingPunct="1">
              <a:lnSpc>
                <a:spcPct val="90%"/>
              </a:lnSpc>
            </a:pPr>
            <a:r>
              <a:rPr lang="zh-CN" altLang="en-US" sz="2800" b="1"/>
              <a:t>专用处理单元</a:t>
            </a:r>
            <a:endParaRPr lang="en-US" altLang="zh-CN" sz="2800" b="1"/>
          </a:p>
          <a:p>
            <a:pPr lvl="1" eaLnBrk="1" hangingPunct="1">
              <a:lnSpc>
                <a:spcPct val="90%"/>
              </a:lnSpc>
            </a:pPr>
            <a:r>
              <a:rPr lang="zh-CN" altLang="en-US" b="1"/>
              <a:t>图形处理单元</a:t>
            </a:r>
            <a:endParaRPr lang="en-US" altLang="zh-CN" b="1"/>
          </a:p>
          <a:p>
            <a:pPr lvl="1" eaLnBrk="1" hangingPunct="1">
              <a:lnSpc>
                <a:spcPct val="90%"/>
              </a:lnSpc>
            </a:pPr>
            <a:r>
              <a:rPr lang="zh-CN" altLang="en-US" b="1"/>
              <a:t>数字信号处理单元（音频、视频）</a:t>
            </a:r>
            <a:endParaRPr lang="en-US" altLang="zh-CN" b="1"/>
          </a:p>
          <a:p>
            <a:pPr lvl="1" eaLnBrk="1" hangingPunct="1">
              <a:lnSpc>
                <a:spcPct val="90%"/>
              </a:lnSpc>
            </a:pPr>
            <a:r>
              <a:rPr lang="zh-CN" altLang="en-US" b="1"/>
              <a:t>安全加密单元</a:t>
            </a:r>
            <a:endParaRPr lang="en-US" altLang="zh-CN" b="1"/>
          </a:p>
          <a:p>
            <a:pPr lvl="1" eaLnBrk="1" hangingPunct="1">
              <a:lnSpc>
                <a:spcPct val="90%"/>
              </a:lnSpc>
            </a:pPr>
            <a:r>
              <a:rPr lang="zh-CN" altLang="en-US" b="1"/>
              <a:t>片上系统（单芯片，多处理器</a:t>
            </a:r>
            <a:r>
              <a:rPr lang="en-US" altLang="zh-CN" b="1"/>
              <a:t>+</a:t>
            </a:r>
            <a:r>
              <a:rPr lang="zh-CN" altLang="en-US" b="1"/>
              <a:t>专用处理单元）</a:t>
            </a:r>
            <a:endParaRPr lang="en-US" altLang="zh-CN" b="1"/>
          </a:p>
        </p:txBody>
      </p:sp>
    </p:spTree>
  </p:cSld>
  <p:clrMapOvr>
    <a:masterClrMapping/>
  </p:clrMapOvr>
  <p:transition/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bkimg.cdn.bcebos.com/pic/c28fddfd13b15a63d7887d7e">
            <a:extLst>
              <a:ext uri="{FF2B5EF4-FFF2-40B4-BE49-F238E27FC236}">
                <a16:creationId xmlns:a16="http://schemas.microsoft.com/office/drawing/2014/main" id="{FDEFC8F4-92CD-9F41-1EAE-60D7B5089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228600"/>
            <a:ext cx="36576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3315" name="Picture 4" descr="https://bkimg.cdn.bcebos.com/pic/503d269759ee3d6d4fdcbcab4f166d224f4adeb3">
            <a:extLst>
              <a:ext uri="{FF2B5EF4-FFF2-40B4-BE49-F238E27FC236}">
                <a16:creationId xmlns:a16="http://schemas.microsoft.com/office/drawing/2014/main" id="{8ACE8CDA-434D-698A-6906-94BA06CAB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3040063"/>
            <a:ext cx="694690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purl.oclc.org/ooxml/drawingml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%"/>
          </a:lnSpc>
          <a:spcBef>
            <a:spcPct val="0%"/>
          </a:spcBef>
          <a:spcAft>
            <a:spcPct val="0%"/>
          </a:spcAft>
          <a:buClrTx/>
          <a:buSzTx/>
          <a:buFontTx/>
          <a:buNone/>
          <a:defRPr kumimoji="0" lang="en-US" sz="1800" b="0" i="0" u="none" strike="noStrike" cap="none" normalizeH="0" baseline="0%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%"/>
          </a:lnSpc>
          <a:spcBef>
            <a:spcPct val="0%"/>
          </a:spcBef>
          <a:spcAft>
            <a:spcPct val="0%"/>
          </a:spcAft>
          <a:buClrTx/>
          <a:buSzTx/>
          <a:buFontTx/>
          <a:buNone/>
          <a:defRPr kumimoji="0" lang="en-US" sz="1800" b="0" i="0" u="none" strike="noStrike" cap="none" normalizeH="0" baseline="0%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%"/>
          </a:lnSpc>
          <a:spcBef>
            <a:spcPct val="0%"/>
          </a:spcBef>
          <a:spcAft>
            <a:spcPct val="0%"/>
          </a:spcAft>
          <a:buClrTx/>
          <a:buSzTx/>
          <a:buFontTx/>
          <a:buNone/>
          <a:defRPr kumimoji="0" lang="en-US" sz="1800" b="0" i="0" u="none" strike="noStrike" cap="none" normalizeH="0" baseline="0%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%"/>
          </a:lnSpc>
          <a:spcBef>
            <a:spcPct val="0%"/>
          </a:spcBef>
          <a:spcAft>
            <a:spcPct val="0%"/>
          </a:spcAft>
          <a:buClrTx/>
          <a:buSzTx/>
          <a:buFontTx/>
          <a:buNone/>
          <a:defRPr kumimoji="0" lang="en-US" sz="1800" b="0" i="0" u="none" strike="noStrike" cap="none" normalizeH="0" baseline="0%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emplate/>
  <TotalTime>9</TotalTime>
  <Words>1923</Words>
  <Application>Microsoft Office PowerPoint</Application>
  <PresentationFormat>全屏显示(4:3)</PresentationFormat>
  <Paragraphs>297</Paragraphs>
  <Slides>46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53" baseType="lpstr">
      <vt:lpstr>Arial</vt:lpstr>
      <vt:lpstr>宋体</vt:lpstr>
      <vt:lpstr>Times New Roman</vt:lpstr>
      <vt:lpstr>Wingdings</vt:lpstr>
      <vt:lpstr>-apple-system</vt:lpstr>
      <vt:lpstr>默认设计模板</vt:lpstr>
      <vt:lpstr>1_默认设计模板</vt:lpstr>
      <vt:lpstr>第一章 计算机系统概述</vt:lpstr>
      <vt:lpstr>如果没有操作系统</vt:lpstr>
      <vt:lpstr>什么是操作系统？</vt:lpstr>
      <vt:lpstr>1.1 计算机基本构成</vt:lpstr>
      <vt:lpstr>PowerPoint 演示文稿</vt:lpstr>
      <vt:lpstr>计算机构成成的顶层视图</vt:lpstr>
      <vt:lpstr>PowerPoint 演示文稿</vt:lpstr>
      <vt:lpstr>1.2 微处理器的发展演化</vt:lpstr>
      <vt:lpstr>PowerPoint 演示文稿</vt:lpstr>
      <vt:lpstr>PowerPoint 演示文稿</vt:lpstr>
      <vt:lpstr>PowerPoint 演示文稿</vt:lpstr>
      <vt:lpstr>1.3 指令的执行</vt:lpstr>
      <vt:lpstr>1.3 指令的执行</vt:lpstr>
      <vt:lpstr>PowerPoint 演示文稿</vt:lpstr>
      <vt:lpstr>PowerPoint 演示文稿</vt:lpstr>
      <vt:lpstr>1.4 中断</vt:lpstr>
      <vt:lpstr>PowerPoint 演示文稿</vt:lpstr>
      <vt:lpstr>PowerPoint 演示文稿</vt:lpstr>
      <vt:lpstr>PowerPoint 演示文稿</vt:lpstr>
      <vt:lpstr>图1.5的程序时序图</vt:lpstr>
      <vt:lpstr>1.4.1 中断和指令周期</vt:lpstr>
      <vt:lpstr>1.4.1 中断和指令周期</vt:lpstr>
      <vt:lpstr>1.4.2 中断处理</vt:lpstr>
      <vt:lpstr>因中断而产生的存储器和寄存器的变化</vt:lpstr>
      <vt:lpstr>1.4.3 多中断</vt:lpstr>
      <vt:lpstr>PowerPoint 演示文稿</vt:lpstr>
      <vt:lpstr>1.4.4 多道程序设计</vt:lpstr>
      <vt:lpstr>1.5 存储器的层次结构</vt:lpstr>
      <vt:lpstr>PowerPoint 演示文稿</vt:lpstr>
      <vt:lpstr>PowerPoint 演示文稿</vt:lpstr>
      <vt:lpstr>PowerPoint 演示文稿</vt:lpstr>
      <vt:lpstr>1.6 高速缓冲存储器</vt:lpstr>
      <vt:lpstr>1.6 高速缓冲存储器</vt:lpstr>
      <vt:lpstr>PowerPoint 演示文稿</vt:lpstr>
      <vt:lpstr>PowerPoint 演示文稿</vt:lpstr>
      <vt:lpstr>1.7 直接内存存取（DMA）</vt:lpstr>
      <vt:lpstr>1、可编程I/O</vt:lpstr>
      <vt:lpstr>2、 中断驱动I/O</vt:lpstr>
      <vt:lpstr>3、直接存储访问（DMA）</vt:lpstr>
      <vt:lpstr>计算机构成成的顶层视图</vt:lpstr>
      <vt:lpstr>1.8 多处理和多核</vt:lpstr>
      <vt:lpstr>PowerPoint 演示文稿</vt:lpstr>
      <vt:lpstr>1.8 多处理和多核</vt:lpstr>
      <vt:lpstr>PowerPoint 演示文稿</vt:lpstr>
      <vt:lpstr>PowerPoint 演示文稿</vt:lpstr>
      <vt:lpstr>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 Overview</dc:title>
  <dc:creator>Patricia Roy</dc:creator>
  <cp:lastModifiedBy>guilin li</cp:lastModifiedBy>
  <cp:revision>165</cp:revision>
  <dcterms:created xsi:type="dcterms:W3CDTF">1999-06-26T21:48:38Z</dcterms:created>
  <dcterms:modified xsi:type="dcterms:W3CDTF">2025-09-09T02:37:39Z</dcterms:modified>
</cp:coreProperties>
</file>

<file path=docProps/custom.xml><?xml version="1.0" encoding="utf-8"?>
<Properties xmlns="http://purl.oclc.org/ooxml/officeDocument/customProperties" xmlns:vt="http://purl.oclc.org/ooxml/officeDocument/docPropsVTypes">
  <property fmtid="{D5CDD505-2E9C-101B-9397-08002B2CF9AE}" pid="2" name="ICV">
    <vt:lpwstr>B0E07699E49E4B5898374B1CA20C6BF0_12</vt:lpwstr>
  </property>
  <property fmtid="{D5CDD505-2E9C-101B-9397-08002B2CF9AE}" pid="3" name="KSOProductBuildVer">
    <vt:lpwstr>2052-12.1.0.22529</vt:lpwstr>
  </property>
</Properties>
</file>